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300" r:id="rId2"/>
    <p:sldId id="302" r:id="rId3"/>
    <p:sldId id="303" r:id="rId4"/>
    <p:sldId id="304" r:id="rId5"/>
    <p:sldId id="305" r:id="rId6"/>
    <p:sldId id="306" r:id="rId7"/>
    <p:sldId id="307" r:id="rId8"/>
    <p:sldId id="308" r:id="rId9"/>
    <p:sldId id="309" r:id="rId10"/>
    <p:sldId id="310" r:id="rId11"/>
    <p:sldId id="311" r:id="rId12"/>
    <p:sldId id="312" r:id="rId13"/>
    <p:sldId id="314" r:id="rId14"/>
    <p:sldId id="275" r:id="rId15"/>
    <p:sldId id="322" r:id="rId16"/>
    <p:sldId id="313" r:id="rId17"/>
    <p:sldId id="276" r:id="rId18"/>
    <p:sldId id="315" r:id="rId19"/>
    <p:sldId id="316" r:id="rId20"/>
    <p:sldId id="317" r:id="rId21"/>
    <p:sldId id="271" r:id="rId22"/>
    <p:sldId id="273" r:id="rId23"/>
    <p:sldId id="318" r:id="rId24"/>
    <p:sldId id="319" r:id="rId25"/>
    <p:sldId id="320" r:id="rId26"/>
    <p:sldId id="321" r:id="rId27"/>
    <p:sldId id="292" r:id="rId2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FD"/>
    <a:srgbClr val="2C353E"/>
    <a:srgbClr val="282F39"/>
    <a:srgbClr val="FFCE00"/>
    <a:srgbClr val="E6E6E6"/>
    <a:srgbClr val="63D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48590" autoAdjust="0"/>
  </p:normalViewPr>
  <p:slideViewPr>
    <p:cSldViewPr snapToGrid="0">
      <p:cViewPr varScale="1">
        <p:scale>
          <a:sx n="50" d="100"/>
          <a:sy n="50" d="100"/>
        </p:scale>
        <p:origin x="1104" y="5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2C6B327-D822-469C-B2C7-A9948D77E9F6}" type="datetimeFigureOut">
              <a:rPr lang="en-US" smtClean="0"/>
              <a:t>2/4/2020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CB87759-5BA1-454F-BFE5-3752B96B02BD}" type="slidenum">
              <a:rPr lang="en-US" smtClean="0"/>
              <a:t>‹#›</a:t>
            </a:fld>
            <a:endParaRPr lang="en-US"/>
          </a:p>
        </p:txBody>
      </p:sp>
    </p:spTree>
    <p:extLst>
      <p:ext uri="{BB962C8B-B14F-4D97-AF65-F5344CB8AC3E}">
        <p14:creationId xmlns:p14="http://schemas.microsoft.com/office/powerpoint/2010/main" val="2307815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AB357B9-BBDC-407C-8CDB-5F32F8D0FDAF}" type="datetimeFigureOut">
              <a:rPr lang="en-US" smtClean="0"/>
              <a:t>2/4/2020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35EFF4-A8A7-44AC-A095-55168F21E2F0}" type="slidenum">
              <a:rPr lang="en-US" smtClean="0"/>
              <a:t>‹#›</a:t>
            </a:fld>
            <a:endParaRPr lang="en-US"/>
          </a:p>
        </p:txBody>
      </p:sp>
    </p:spTree>
    <p:extLst>
      <p:ext uri="{BB962C8B-B14F-4D97-AF65-F5344CB8AC3E}">
        <p14:creationId xmlns:p14="http://schemas.microsoft.com/office/powerpoint/2010/main" val="363022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“Learning begins and ends outside the classroom” Col Thomas Coakley.  What does this mean?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things you’ve done throughout your entire educational experience; some may help and some may not.  I’m here to give you some tips and tricks for your new environment to help you grow.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last presentation, we went over what active learning is, and how important it is to have a growth mindset. How does this relate to study skills and note taking?</a:t>
            </a:r>
          </a:p>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1</a:t>
            </a:fld>
            <a:endParaRPr lang="en-US"/>
          </a:p>
        </p:txBody>
      </p:sp>
    </p:spTree>
    <p:extLst>
      <p:ext uri="{BB962C8B-B14F-4D97-AF65-F5344CB8AC3E}">
        <p14:creationId xmlns:p14="http://schemas.microsoft.com/office/powerpoint/2010/main" val="282668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10</a:t>
            </a:fld>
            <a:endParaRPr lang="en-US"/>
          </a:p>
        </p:txBody>
      </p:sp>
    </p:spTree>
    <p:extLst>
      <p:ext uri="{BB962C8B-B14F-4D97-AF65-F5344CB8AC3E}">
        <p14:creationId xmlns:p14="http://schemas.microsoft.com/office/powerpoint/2010/main" val="763463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Give students a sheet with room for them to write their strengths for studying and areas of growth. Give them time to share with a partner and then have 1 or 2 share with the largest group</a:t>
            </a:r>
          </a:p>
          <a:p>
            <a:r>
              <a:rPr lang="en-US" sz="1200" kern="1200" dirty="0" smtClean="0">
                <a:solidFill>
                  <a:schemeClr val="tx1"/>
                </a:solidFill>
                <a:effectLst/>
                <a:latin typeface="+mn-lt"/>
                <a:ea typeface="+mn-ea"/>
                <a:cs typeface="+mn-cs"/>
              </a:rPr>
              <a:t>Again, this was a self-awareness exercise.  We’ve identified some areas that you’re good at, and some areas where you have an opportunity to grow.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 is this related to that we’ve already talked about? (fixed and growth mindsets)</a:t>
            </a:r>
          </a:p>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11</a:t>
            </a:fld>
            <a:endParaRPr lang="en-US"/>
          </a:p>
        </p:txBody>
      </p:sp>
    </p:spTree>
    <p:extLst>
      <p:ext uri="{BB962C8B-B14F-4D97-AF65-F5344CB8AC3E}">
        <p14:creationId xmlns:p14="http://schemas.microsoft.com/office/powerpoint/2010/main" val="3360329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kern="1200" dirty="0" smtClean="0">
                <a:solidFill>
                  <a:schemeClr val="tx1"/>
                </a:solidFill>
                <a:effectLst/>
                <a:latin typeface="+mn-lt"/>
                <a:ea typeface="+mn-ea"/>
                <a:cs typeface="+mn-cs"/>
              </a:rPr>
              <a:t>By a show of hands, who here has a good memory? Who has a poor memory? Well a growth mindset tells us that nobody is born with a “poor memory”. Memory is a skill, like any other, that can be improved upon. We will do a memory exercise to now to prove that point.</a:t>
            </a:r>
          </a:p>
          <a:p>
            <a:pPr defTabSz="931774">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Split the room in two halves. Have one half close their eyes while the other half studies slide 13 for 20 seconds.  Then switch. Have the other half study slide 14 for 20 seconds while the first half closes their eyes. </a:t>
            </a:r>
          </a:p>
          <a:p>
            <a:r>
              <a:rPr lang="en-US" sz="1200" kern="1200" dirty="0" smtClean="0">
                <a:solidFill>
                  <a:schemeClr val="tx1"/>
                </a:solidFill>
                <a:effectLst/>
                <a:latin typeface="+mn-lt"/>
                <a:ea typeface="+mn-ea"/>
                <a:cs typeface="+mn-cs"/>
              </a:rPr>
              <a:t>Now that each half has studied their slide, give the whole group about 30 seconds to write down as many of the units of information as they can recall from the slides. </a:t>
            </a:r>
          </a:p>
          <a:p>
            <a:r>
              <a:rPr lang="en-US" sz="1200" kern="1200" dirty="0" smtClean="0">
                <a:solidFill>
                  <a:schemeClr val="tx1"/>
                </a:solidFill>
                <a:effectLst/>
                <a:latin typeface="+mn-lt"/>
                <a:ea typeface="+mn-ea"/>
                <a:cs typeface="+mn-cs"/>
              </a:rPr>
              <a:t>Ask each group, one at a time, how many units of information they were able to write down.  Compare the results of the two groups. Both groups were shown the same 12 units of information. So, why was group 2 able to recall more units of information than group 1? Reveal both slides to the whole group. Explain how the chunking of information on slide 14, shown to group 2, was easier for the brain to digest and commit to memory. Note that the brain is best able to deal with 4 chunks of information at a time. Remember this when you study. Arrange information in a logical way and group it into 4 chunks if possible.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is just one strategy for recalling information but there are hundreds out there. Just google memory strategies and try and find a few that work for you. </a:t>
            </a:r>
          </a:p>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12</a:t>
            </a:fld>
            <a:endParaRPr lang="en-US"/>
          </a:p>
        </p:txBody>
      </p:sp>
    </p:spTree>
    <p:extLst>
      <p:ext uri="{BB962C8B-B14F-4D97-AF65-F5344CB8AC3E}">
        <p14:creationId xmlns:p14="http://schemas.microsoft.com/office/powerpoint/2010/main" val="1269576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CHUNKING ACTIVITY GROUP 1</a:t>
            </a:r>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13</a:t>
            </a:fld>
            <a:endParaRPr lang="en-US"/>
          </a:p>
        </p:txBody>
      </p:sp>
    </p:spTree>
    <p:extLst>
      <p:ext uri="{BB962C8B-B14F-4D97-AF65-F5344CB8AC3E}">
        <p14:creationId xmlns:p14="http://schemas.microsoft.com/office/powerpoint/2010/main" val="2708969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CHUNKING ACTIVITY GROUP 2</a:t>
            </a:r>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14</a:t>
            </a:fld>
            <a:endParaRPr lang="en-US"/>
          </a:p>
        </p:txBody>
      </p:sp>
    </p:spTree>
    <p:extLst>
      <p:ext uri="{BB962C8B-B14F-4D97-AF65-F5344CB8AC3E}">
        <p14:creationId xmlns:p14="http://schemas.microsoft.com/office/powerpoint/2010/main" val="1442796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How does my understanding of memory make a more ready,</a:t>
            </a:r>
            <a:r>
              <a:rPr lang="en-US" baseline="0" dirty="0" smtClean="0"/>
              <a:t> more lethal </a:t>
            </a:r>
            <a:r>
              <a:rPr lang="en-US" dirty="0" smtClean="0"/>
              <a:t>Airmen? If we understand how memory works, we can understand how best teach</a:t>
            </a:r>
            <a:r>
              <a:rPr lang="en-US" baseline="0" dirty="0" smtClean="0"/>
              <a:t> our airmen the skills they need to be critical thinkers, to become SMEs, to be lifelong learners. </a:t>
            </a:r>
          </a:p>
          <a:p>
            <a:pPr defTabSz="931774">
              <a:defRPr/>
            </a:pPr>
            <a:endParaRPr lang="en-US" baseline="0" dirty="0" smtClean="0"/>
          </a:p>
          <a:p>
            <a:r>
              <a:rPr lang="en-US" sz="1200" kern="1200" dirty="0" smtClean="0">
                <a:solidFill>
                  <a:schemeClr val="tx1"/>
                </a:solidFill>
                <a:effectLst/>
                <a:latin typeface="+mn-lt"/>
                <a:ea typeface="+mn-ea"/>
                <a:cs typeface="+mn-cs"/>
              </a:rPr>
              <a:t>The first stage of memory is the sensory memory, which lasts 3-5 seconds. It takes that short amount of time for the brain to decide if the information it has encountered is important or not. If you don’t pay attention to it, it goes away quickly. If the brain deems it important it passes to the next stage of memory.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second stage of memory is the short term memory. This length of time this stage of memory lasts is based on how often and complexly the information is utilized. If you don’t use the information, you lose it.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third stage of memory is the long-term memory. Long-term memory is the most complexly encoded over longer periods of time with repeated use of the information.</a:t>
            </a:r>
          </a:p>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15</a:t>
            </a:fld>
            <a:endParaRPr lang="en-US"/>
          </a:p>
        </p:txBody>
      </p:sp>
    </p:spTree>
    <p:extLst>
      <p:ext uri="{BB962C8B-B14F-4D97-AF65-F5344CB8AC3E}">
        <p14:creationId xmlns:p14="http://schemas.microsoft.com/office/powerpoint/2010/main" val="1969366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many of you take purposeful notes?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Tell me what it means to take purposeful notes. (Organized in a meaningful way – main points, written in your own words, color coded, individual shorthand, etc.)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Why is it important to take purposeful notes?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Notes taken without purpose of not used. Purposeful notes help you to engage with the material. Purposeful notes are those that you will actually utilize in your study time. </a:t>
            </a:r>
          </a:p>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16</a:t>
            </a:fld>
            <a:endParaRPr lang="en-US"/>
          </a:p>
        </p:txBody>
      </p:sp>
    </p:spTree>
    <p:extLst>
      <p:ext uri="{BB962C8B-B14F-4D97-AF65-F5344CB8AC3E}">
        <p14:creationId xmlns:p14="http://schemas.microsoft.com/office/powerpoint/2010/main" val="1062181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do we know what to take notes 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Listen to the instructor’s voice; if their tempo changes, or they emphasize something or they repeat information…probably important.  If they say it’s important…definitely important.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Visually; if you see items in a book, packet, or slide show that are bold or underlined then they are probably important. If you hear it AND see it, definitely important.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Body language; if the instructor becomes animated or emphatic in their body language, probably important.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 not try and write EVERYTHING down. People speak at a rate of 3-5 words per second. You can’t keep up with that. Just write down what is important.</a:t>
            </a:r>
          </a:p>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17</a:t>
            </a:fld>
            <a:endParaRPr lang="en-US"/>
          </a:p>
        </p:txBody>
      </p:sp>
    </p:spTree>
    <p:extLst>
      <p:ext uri="{BB962C8B-B14F-4D97-AF65-F5344CB8AC3E}">
        <p14:creationId xmlns:p14="http://schemas.microsoft.com/office/powerpoint/2010/main" val="3480661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are the questions you want to ask yourself as you are listening to your instructor.</a:t>
            </a:r>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18</a:t>
            </a:fld>
            <a:endParaRPr lang="en-US"/>
          </a:p>
        </p:txBody>
      </p:sp>
    </p:spTree>
    <p:extLst>
      <p:ext uri="{BB962C8B-B14F-4D97-AF65-F5344CB8AC3E}">
        <p14:creationId xmlns:p14="http://schemas.microsoft.com/office/powerpoint/2010/main" val="4143777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Who here has used the Cornell Method of notetaking? </a:t>
            </a:r>
          </a:p>
          <a:p>
            <a:pPr lvl="0"/>
            <a:r>
              <a:rPr lang="en-US" sz="1200" kern="1200" dirty="0" smtClean="0">
                <a:solidFill>
                  <a:schemeClr val="tx1"/>
                </a:solidFill>
                <a:effectLst/>
                <a:latin typeface="+mn-lt"/>
                <a:ea typeface="+mn-ea"/>
                <a:cs typeface="+mn-cs"/>
              </a:rPr>
              <a:t>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section (right side of the page) is where you take your notes during a class or lecture. Make sure this section is written in your own words.  Identify the main ideas and then add the details.  Make sure you write legibly.  </a:t>
            </a:r>
          </a:p>
          <a:p>
            <a:pPr lvl="0"/>
            <a:r>
              <a:rPr lang="en-US" sz="1200" kern="1200" dirty="0" smtClean="0">
                <a:solidFill>
                  <a:schemeClr val="tx1"/>
                </a:solidFill>
                <a:effectLst/>
                <a:latin typeface="+mn-lt"/>
                <a:ea typeface="+mn-ea"/>
                <a:cs typeface="+mn-cs"/>
              </a:rPr>
              <a:t>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section (left-hand margin), after the class or lecture, on your own time, go back and write down cues to organize the various sections of the notes. These could be keywords, vocab, questions, etc. Think of these cues as tabs that allow you to find specific info quickly without having to reread everything in order to find the one thing you are looking for.  </a:t>
            </a:r>
          </a:p>
          <a:p>
            <a:r>
              <a:rPr lang="en-US" sz="1200" kern="1200" dirty="0" smtClean="0">
                <a:solidFill>
                  <a:schemeClr val="tx1"/>
                </a:solidFill>
                <a:effectLst/>
                <a:latin typeface="+mn-lt"/>
                <a:ea typeface="+mn-ea"/>
                <a:cs typeface="+mn-cs"/>
              </a:rPr>
              <a:t>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section (bottom of the page) is where you go back and summarize the lesson to create an overall picture. When we understand the overall meaning or gist of a lesson, the brain can then more easily go back and absorb the details.</a:t>
            </a:r>
          </a:p>
          <a:p>
            <a:endParaRPr lang="en-US" dirty="0" smtClean="0"/>
          </a:p>
          <a:p>
            <a:r>
              <a:rPr lang="en-US" dirty="0" smtClean="0"/>
              <a:t>Put notes in your own words</a:t>
            </a:r>
          </a:p>
          <a:p>
            <a:r>
              <a:rPr lang="en-US" dirty="0" smtClean="0"/>
              <a:t>Ask questions</a:t>
            </a:r>
          </a:p>
          <a:p>
            <a:endParaRPr lang="en-US" dirty="0" smtClean="0"/>
          </a:p>
          <a:p>
            <a:r>
              <a:rPr lang="en-US" dirty="0" smtClean="0"/>
              <a:t>Use outline form</a:t>
            </a:r>
          </a:p>
          <a:p>
            <a:pPr lvl="1"/>
            <a:r>
              <a:rPr lang="en-US" dirty="0" smtClean="0"/>
              <a:t>Identify the main ideas and then add the details</a:t>
            </a:r>
          </a:p>
          <a:p>
            <a:r>
              <a:rPr lang="en-US" dirty="0" smtClean="0"/>
              <a:t>Note complete thoughts but simplify the notes</a:t>
            </a:r>
          </a:p>
          <a:p>
            <a:pPr lvl="1"/>
            <a:r>
              <a:rPr lang="en-US" dirty="0" smtClean="0"/>
              <a:t>Don’t copy down word-for-word</a:t>
            </a:r>
          </a:p>
          <a:p>
            <a:r>
              <a:rPr lang="en-US" dirty="0" smtClean="0"/>
              <a:t>Make sure you can read your notes</a:t>
            </a:r>
          </a:p>
          <a:p>
            <a:r>
              <a:rPr lang="en-US" dirty="0" smtClean="0"/>
              <a:t>Write down or highlight difficult or new words/concepts</a:t>
            </a:r>
          </a:p>
          <a:p>
            <a:pPr lvl="1"/>
            <a:r>
              <a:rPr lang="en-US" dirty="0" smtClean="0"/>
              <a:t>You can write the definitions close to them or look them up later</a:t>
            </a:r>
          </a:p>
          <a:p>
            <a:r>
              <a:rPr lang="en-US" dirty="0" smtClean="0"/>
              <a:t>Consider developing your own “code”</a:t>
            </a:r>
          </a:p>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19</a:t>
            </a:fld>
            <a:endParaRPr lang="en-US"/>
          </a:p>
        </p:txBody>
      </p:sp>
    </p:spTree>
    <p:extLst>
      <p:ext uri="{BB962C8B-B14F-4D97-AF65-F5344CB8AC3E}">
        <p14:creationId xmlns:p14="http://schemas.microsoft.com/office/powerpoint/2010/main" val="2981833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Before we begin, I need to understand who we have in the room and I would like to make you personally aware of your own study and note taking habits.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each of the statements I am about to read, I would like you to raise your hand if this is a habit you already have.</a:t>
            </a:r>
          </a:p>
          <a:p>
            <a:endParaRPr lang="en-US" dirty="0" smtClean="0"/>
          </a:p>
        </p:txBody>
      </p:sp>
      <p:sp>
        <p:nvSpPr>
          <p:cNvPr id="4" name="Slide Number Placeholder 3"/>
          <p:cNvSpPr>
            <a:spLocks noGrp="1"/>
          </p:cNvSpPr>
          <p:nvPr>
            <p:ph type="sldNum" sz="quarter" idx="10"/>
          </p:nvPr>
        </p:nvSpPr>
        <p:spPr/>
        <p:txBody>
          <a:bodyPr/>
          <a:lstStyle/>
          <a:p>
            <a:fld id="{BD35EFF4-A8A7-44AC-A095-55168F21E2F0}" type="slidenum">
              <a:rPr lang="en-US" smtClean="0"/>
              <a:t>2</a:t>
            </a:fld>
            <a:endParaRPr lang="en-US"/>
          </a:p>
        </p:txBody>
      </p:sp>
    </p:spTree>
    <p:extLst>
      <p:ext uri="{BB962C8B-B14F-4D97-AF65-F5344CB8AC3E}">
        <p14:creationId xmlns:p14="http://schemas.microsoft.com/office/powerpoint/2010/main" val="3685313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 many of you study by rereading your notes or textbooks?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art of learning lies in retrieval of information from your brain, not in re-reading until you think it sticks.  Rereading often gives the learner a false sense of confidence. Instead of rereading, try and use the retrieval method. This means writing down or reciting everything you think you know from a lesson. Once you have done this “retrieval” compare it to your notes or text. The items that you left out will identify learning gaps that you should then focus your study on. They only way to really know if you learned the information is to recall it without reference. </a:t>
            </a:r>
            <a:r>
              <a:rPr lang="en-US" sz="1200" kern="1200" baseline="0" dirty="0" smtClean="0">
                <a:solidFill>
                  <a:schemeClr val="tx1"/>
                </a:solidFill>
                <a:effectLst/>
                <a:latin typeface="+mn-lt"/>
                <a:ea typeface="+mn-ea"/>
                <a:cs typeface="+mn-cs"/>
              </a:rPr>
              <a:t> </a:t>
            </a:r>
            <a:r>
              <a:rPr lang="en-US" dirty="0" smtClean="0"/>
              <a:t>Re-reading leads to false confidence.</a:t>
            </a:r>
          </a:p>
          <a:p>
            <a:endParaRPr lang="en-US" dirty="0" smtClean="0"/>
          </a:p>
          <a:p>
            <a:r>
              <a:rPr lang="en-US" dirty="0" smtClean="0"/>
              <a:t>Force yourself to pull information from memory and then check for accuracy using your notes and other content</a:t>
            </a:r>
          </a:p>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20</a:t>
            </a:fld>
            <a:endParaRPr lang="en-US"/>
          </a:p>
        </p:txBody>
      </p:sp>
    </p:spTree>
    <p:extLst>
      <p:ext uri="{BB962C8B-B14F-4D97-AF65-F5344CB8AC3E}">
        <p14:creationId xmlns:p14="http://schemas.microsoft.com/office/powerpoint/2010/main" val="1505817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So, what</a:t>
            </a:r>
            <a:r>
              <a:rPr lang="en-US" baseline="0" dirty="0" smtClean="0"/>
              <a:t> are some strategies for committing information to long-term memory? How do we take our ability to recall information beyond the sensory level and put it into our working memory?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effectLst/>
                <a:latin typeface="+mn-lt"/>
                <a:ea typeface="+mn-ea"/>
                <a:cs typeface="+mn-cs"/>
              </a:rPr>
              <a:t>Read, Recite, Review: When you read something, try to recite it in your own words.  If you are able to do this, then you’ve processed the information in your brain, made connections with what you already know, and were able to synthesize it into your own words.  Then review to make sure that what you recited is in line with what you just read.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 many of you have been stuck reading the same line over and over again only to realize that you have no clue what you just read?  If you adopt active reading techniques, you can mitigate that problem.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Gist before details:  The brain has a better time absorbing the details of something when it understand the overall meaning and the why. For example I could explain the components and functions of an alternator and that would be difficult to understand if you didn’t already know where it fit in to the mechanics of a car. But, if I first explained that an alternator is the part of a car that provides power to the car’s electrical components, the alternator information would be more easily understood and thus easily remembered.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studying: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Read all titles and headings what you are about to read or study so that your brain is primed for what you are about to read.  </a:t>
            </a:r>
          </a:p>
          <a:p>
            <a:pPr lvl="0"/>
            <a:r>
              <a:rPr lang="en-US" sz="1200" kern="1200" dirty="0" smtClean="0">
                <a:solidFill>
                  <a:schemeClr val="tx1"/>
                </a:solidFill>
                <a:effectLst/>
                <a:latin typeface="+mn-lt"/>
                <a:ea typeface="+mn-ea"/>
                <a:cs typeface="+mn-cs"/>
              </a:rPr>
              <a:t>After each paragraph, verbally summarize what that paragraph is about.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Flash cards are a method of facilitating retrieval, which we already talked about. Use keywords on a flash card to cue yourself to recall as much as you can about whatever is written on the card and then compare what you were able to recall to your notes or text.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Concept Maps (aka Graphic Organizer) are a good way to build relationships between concepts and allow you to see how various components of an overall topic connect. Understanding these connections allow you understand the whole picture.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Use flow charts to memorize a process. </a:t>
            </a:r>
          </a:p>
          <a:p>
            <a:r>
              <a:rPr lang="en-US" sz="1200" kern="1200" dirty="0" smtClean="0">
                <a:solidFill>
                  <a:schemeClr val="tx1"/>
                </a:solidFill>
                <a:effectLst/>
                <a:latin typeface="+mn-lt"/>
                <a:ea typeface="+mn-ea"/>
                <a:cs typeface="+mn-cs"/>
              </a:rPr>
              <a:t>Example: CPR process medical protocol flow chart.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 students have naturally found or developed cognitive strategies for themselves to help them study and appear as though they are gifted when really, they have just developed good habits.  </a:t>
            </a:r>
            <a:r>
              <a:rPr lang="en-US" sz="1200" kern="1200" smtClean="0">
                <a:solidFill>
                  <a:schemeClr val="tx1"/>
                </a:solidFill>
                <a:effectLst/>
                <a:latin typeface="+mn-lt"/>
                <a:ea typeface="+mn-ea"/>
                <a:cs typeface="+mn-cs"/>
              </a:rPr>
              <a:t>ALL students are capable of excelling.</a:t>
            </a:r>
          </a:p>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21</a:t>
            </a:fld>
            <a:endParaRPr lang="en-US"/>
          </a:p>
        </p:txBody>
      </p:sp>
    </p:spTree>
    <p:extLst>
      <p:ext uri="{BB962C8B-B14F-4D97-AF65-F5344CB8AC3E}">
        <p14:creationId xmlns:p14="http://schemas.microsoft.com/office/powerpoint/2010/main" val="2463581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Verdana" pitchFamily="34" charset="0"/>
                <a:ea typeface="Verdana" pitchFamily="34" charset="0"/>
                <a:cs typeface="Verdana" pitchFamily="34" charset="0"/>
              </a:rPr>
              <a:t>MRT-PE Instructions:</a:t>
            </a:r>
          </a:p>
          <a:p>
            <a:pPr marL="224325" indent="-224325">
              <a:buAutoNum type="arabicPeriod"/>
            </a:pPr>
            <a:r>
              <a:rPr lang="en-US" sz="1200" dirty="0" smtClean="0">
                <a:latin typeface="Verdana" pitchFamily="34" charset="0"/>
                <a:ea typeface="Verdana" pitchFamily="34" charset="0"/>
                <a:cs typeface="Verdana" pitchFamily="34" charset="0"/>
              </a:rPr>
              <a:t>Lecture from key points below.</a:t>
            </a:r>
          </a:p>
          <a:p>
            <a:pPr marL="224325" indent="-224325"/>
            <a:endParaRPr lang="en-US" sz="1200" dirty="0" smtClean="0">
              <a:latin typeface="Verdana" pitchFamily="34" charset="0"/>
              <a:ea typeface="Verdana" pitchFamily="34" charset="0"/>
              <a:cs typeface="Verdana" pitchFamily="34" charset="0"/>
            </a:endParaRPr>
          </a:p>
          <a:p>
            <a:r>
              <a:rPr lang="en-US" sz="1200" b="1" dirty="0" smtClean="0">
                <a:latin typeface="Verdana" pitchFamily="34" charset="0"/>
                <a:ea typeface="Verdana" pitchFamily="34" charset="0"/>
                <a:cs typeface="Verdana" pitchFamily="34" charset="0"/>
              </a:rPr>
              <a:t>Key Points:</a:t>
            </a:r>
          </a:p>
          <a:p>
            <a:pPr marL="62313"/>
            <a:r>
              <a:rPr lang="en-US" sz="1200" b="1" dirty="0" smtClean="0">
                <a:solidFill>
                  <a:srgbClr val="00B050"/>
                </a:solidFill>
                <a:latin typeface="Verdana" pitchFamily="34" charset="0"/>
                <a:ea typeface="Verdana" pitchFamily="34" charset="0"/>
                <a:cs typeface="Verdana" pitchFamily="34" charset="0"/>
              </a:rPr>
              <a:t>* THIS SLIDE IS IN THE POWER STRATEGIES EDITION.</a:t>
            </a:r>
          </a:p>
          <a:p>
            <a:pPr marL="227441" indent="-224325">
              <a:buAutoNum type="arabicPeriod"/>
            </a:pPr>
            <a:r>
              <a:rPr lang="en-US" sz="1200" dirty="0" smtClean="0">
                <a:latin typeface="Verdana" pitchFamily="34" charset="0"/>
                <a:ea typeface="Verdana" pitchFamily="34" charset="0"/>
                <a:cs typeface="Verdana" pitchFamily="34" charset="0"/>
              </a:rPr>
              <a:t>A good study routine is estimated to be about 50 minutes of time, followed by a short break. (This type of study capitalizes on primacy and </a:t>
            </a:r>
            <a:r>
              <a:rPr lang="en-US" sz="1200" dirty="0" err="1" smtClean="0">
                <a:latin typeface="Verdana" pitchFamily="34" charset="0"/>
                <a:ea typeface="Verdana" pitchFamily="34" charset="0"/>
                <a:cs typeface="Verdana" pitchFamily="34" charset="0"/>
              </a:rPr>
              <a:t>recency</a:t>
            </a:r>
            <a:r>
              <a:rPr lang="en-US" sz="1200" dirty="0" smtClean="0">
                <a:latin typeface="Verdana" pitchFamily="34" charset="0"/>
                <a:ea typeface="Verdana" pitchFamily="34" charset="0"/>
                <a:cs typeface="Verdana" pitchFamily="34" charset="0"/>
              </a:rPr>
              <a:t> effects.) You may find that you are more productive when you limit your study, as long as you have also taken precaution to minimize other distractions.  </a:t>
            </a:r>
          </a:p>
          <a:p>
            <a:pPr marL="227441" indent="-224325">
              <a:buAutoNum type="arabicPeriod"/>
            </a:pPr>
            <a:r>
              <a:rPr lang="en-US" sz="1200" dirty="0" smtClean="0">
                <a:latin typeface="Verdana" pitchFamily="34" charset="0"/>
                <a:ea typeface="Verdana" pitchFamily="34" charset="0"/>
                <a:cs typeface="Verdana" pitchFamily="34" charset="0"/>
              </a:rPr>
              <a:t>The Study Power Hour is designed to help you accomplish more in shorter, more intense periods of focused study time. It's useful because you can use the time to do any type of ACTIVE studying – taking notes while reading, organizing class and text notes, drawing diagrams, writing sample test questions, figuring out problems – during the hour. Just sitting at a desk in front of a book does NOT constitute studying.</a:t>
            </a:r>
          </a:p>
          <a:p>
            <a:pPr marL="227441" indent="-224325">
              <a:buAutoNum type="arabicPeriod"/>
            </a:pPr>
            <a:r>
              <a:rPr lang="en-US" sz="1200" dirty="0" smtClean="0">
                <a:latin typeface="Verdana" pitchFamily="34" charset="0"/>
                <a:ea typeface="Verdana" pitchFamily="34" charset="0"/>
                <a:cs typeface="Verdana" pitchFamily="34" charset="0"/>
              </a:rPr>
              <a:t>To keep studying from getting monotonous, vary the focus and action during several of these power hours throughout the day.</a:t>
            </a:r>
          </a:p>
          <a:p>
            <a:pPr marL="227441" indent="-224325">
              <a:buAutoNum type="arabicPeriod"/>
            </a:pPr>
            <a:r>
              <a:rPr lang="en-US" sz="1200" dirty="0" smtClean="0">
                <a:latin typeface="Verdana" pitchFamily="34" charset="0"/>
                <a:ea typeface="Verdana" pitchFamily="34" charset="0"/>
                <a:cs typeface="Verdana" pitchFamily="34" charset="0"/>
              </a:rPr>
              <a:t>Do Power Hours even if you don't have any homework. Even if you don't have anything due to your instructor, study each stay by reviewing.</a:t>
            </a:r>
          </a:p>
          <a:p>
            <a:pPr marL="3116" indent="0">
              <a:buNone/>
            </a:pPr>
            <a:endParaRPr lang="en-US" sz="1200" b="1" dirty="0" smtClean="0">
              <a:latin typeface="Verdana" pitchFamily="34" charset="0"/>
              <a:ea typeface="Verdana" pitchFamily="34" charset="0"/>
              <a:cs typeface="Verdana" pitchFamily="34" charset="0"/>
            </a:endParaRPr>
          </a:p>
          <a:p>
            <a:pPr marL="3116" indent="0">
              <a:buNone/>
            </a:pPr>
            <a:r>
              <a:rPr lang="en-US" sz="1200" b="1" dirty="0" smtClean="0">
                <a:latin typeface="Verdana" pitchFamily="34" charset="0"/>
                <a:ea typeface="Verdana" pitchFamily="34" charset="0"/>
                <a:cs typeface="Verdana" pitchFamily="34" charset="0"/>
              </a:rPr>
              <a:t>How</a:t>
            </a:r>
            <a:r>
              <a:rPr lang="en-US" sz="1200" b="1" baseline="0" dirty="0" smtClean="0">
                <a:latin typeface="Verdana" pitchFamily="34" charset="0"/>
                <a:ea typeface="Verdana" pitchFamily="34" charset="0"/>
                <a:cs typeface="Verdana" pitchFamily="34" charset="0"/>
              </a:rPr>
              <a:t> it works</a:t>
            </a:r>
          </a:p>
          <a:p>
            <a:r>
              <a:rPr lang="en-US" sz="1200" kern="1200" dirty="0" smtClean="0">
                <a:solidFill>
                  <a:schemeClr val="tx1"/>
                </a:solidFill>
                <a:effectLst/>
                <a:latin typeface="+mn-lt"/>
                <a:ea typeface="+mn-ea"/>
                <a:cs typeface="+mn-cs"/>
              </a:rPr>
              <a:t>How it works:</a:t>
            </a:r>
          </a:p>
          <a:p>
            <a:pPr marL="228600" lvl="0" indent="-228600">
              <a:buFont typeface="+mj-lt"/>
              <a:buAutoNum type="arabicPeriod"/>
            </a:pPr>
            <a:r>
              <a:rPr lang="en-US" sz="1200" kern="1200" dirty="0" smtClean="0">
                <a:solidFill>
                  <a:schemeClr val="tx1"/>
                </a:solidFill>
                <a:effectLst/>
                <a:latin typeface="+mn-lt"/>
                <a:ea typeface="+mn-ea"/>
                <a:cs typeface="+mn-cs"/>
              </a:rPr>
              <a:t>First, decide where and when you will study.  This happens before your hour starts because a lot of time can be taken up finding a suitable time and place. D: appropriate study locations (intel vs fire). </a:t>
            </a:r>
          </a:p>
          <a:p>
            <a:pPr marL="228600" lvl="0" indent="-228600">
              <a:buFont typeface="+mj-lt"/>
              <a:buAutoNum type="arabicPeriod"/>
            </a:pPr>
            <a:r>
              <a:rPr lang="en-US" sz="1200" kern="1200" dirty="0" smtClean="0">
                <a:solidFill>
                  <a:schemeClr val="tx1"/>
                </a:solidFill>
                <a:effectLst/>
                <a:latin typeface="+mn-lt"/>
                <a:ea typeface="+mn-ea"/>
                <a:cs typeface="+mn-cs"/>
              </a:rPr>
              <a:t>Take 2-5 minutes to determine what is important now and what your target is.  An excellent way to do this is practice the retrieval method earlier.  This will let you know where you may need to focus your studies on most.  </a:t>
            </a:r>
          </a:p>
          <a:p>
            <a:pPr marL="228600" lvl="0" indent="-228600">
              <a:buFont typeface="+mj-lt"/>
              <a:buAutoNum type="arabicPeriod"/>
            </a:pPr>
            <a:r>
              <a:rPr lang="en-US" sz="1200" kern="1200" dirty="0" smtClean="0">
                <a:solidFill>
                  <a:schemeClr val="tx1"/>
                </a:solidFill>
                <a:effectLst/>
                <a:latin typeface="+mn-lt"/>
                <a:ea typeface="+mn-ea"/>
                <a:cs typeface="+mn-cs"/>
              </a:rPr>
              <a:t>Take 5 minutes to establish a study actions.  Will you write flash cards, concept maps, flow charts, outlines, or actively read?</a:t>
            </a:r>
          </a:p>
          <a:p>
            <a:pPr marL="228600" lvl="0" indent="-228600">
              <a:buFont typeface="+mj-lt"/>
              <a:buAutoNum type="arabicPeriod"/>
            </a:pPr>
            <a:r>
              <a:rPr lang="en-US" sz="1200" kern="1200" dirty="0" smtClean="0">
                <a:solidFill>
                  <a:schemeClr val="tx1"/>
                </a:solidFill>
                <a:effectLst/>
                <a:latin typeface="+mn-lt"/>
                <a:ea typeface="+mn-ea"/>
                <a:cs typeface="+mn-cs"/>
              </a:rPr>
              <a:t>Take 20 minutes to buckle down and do the work. No squirrels, hold your attention and focus for that full 20 minutes.</a:t>
            </a:r>
          </a:p>
          <a:p>
            <a:pPr marL="228600" lvl="0" indent="-228600">
              <a:buFont typeface="+mj-lt"/>
              <a:buAutoNum type="arabicPeriod"/>
            </a:pPr>
            <a:r>
              <a:rPr lang="en-US" sz="1200" kern="1200" dirty="0" smtClean="0">
                <a:solidFill>
                  <a:schemeClr val="tx1"/>
                </a:solidFill>
                <a:effectLst/>
                <a:latin typeface="+mn-lt"/>
                <a:ea typeface="+mn-ea"/>
                <a:cs typeface="+mn-cs"/>
              </a:rPr>
              <a:t>Take 15 minutes to review.  This is the most important part.  Why?  This bolsters your memory.  Focus on the areas that you are weakest in.</a:t>
            </a:r>
          </a:p>
          <a:p>
            <a:pPr marL="228600" lvl="0" indent="-228600">
              <a:buFont typeface="+mj-lt"/>
              <a:buAutoNum type="arabicPeriod"/>
            </a:pPr>
            <a:r>
              <a:rPr lang="en-US" sz="1200" kern="1200" dirty="0" smtClean="0">
                <a:solidFill>
                  <a:schemeClr val="tx1"/>
                </a:solidFill>
                <a:effectLst/>
                <a:latin typeface="+mn-lt"/>
                <a:ea typeface="+mn-ea"/>
                <a:cs typeface="+mn-cs"/>
              </a:rPr>
              <a:t>Take 15 minutes to go on a break.  GO ON A BREAK.  Step away from the material. </a:t>
            </a:r>
          </a:p>
          <a:p>
            <a:pPr marL="3116" indent="0">
              <a:buNone/>
            </a:pPr>
            <a:endParaRPr lang="en-US" sz="1200" b="1" dirty="0" smtClean="0">
              <a:latin typeface="Verdana" pitchFamily="34" charset="0"/>
              <a:ea typeface="Verdana" pitchFamily="34" charset="0"/>
              <a:cs typeface="Verdana" pitchFamily="34" charset="0"/>
            </a:endParaRPr>
          </a:p>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22</a:t>
            </a:fld>
            <a:endParaRPr lang="en-US"/>
          </a:p>
        </p:txBody>
      </p:sp>
    </p:spTree>
    <p:extLst>
      <p:ext uri="{BB962C8B-B14F-4D97-AF65-F5344CB8AC3E}">
        <p14:creationId xmlns:p14="http://schemas.microsoft.com/office/powerpoint/2010/main" val="3822526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Ask the students to write down to things they will commit to using from this lesson in their own study habits. (AV) Play video while they are completing this exercise. (Observe how students are reacting to this distraction!)</a:t>
            </a:r>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23</a:t>
            </a:fld>
            <a:endParaRPr lang="en-US"/>
          </a:p>
        </p:txBody>
      </p:sp>
    </p:spTree>
    <p:extLst>
      <p:ext uri="{BB962C8B-B14F-4D97-AF65-F5344CB8AC3E}">
        <p14:creationId xmlns:p14="http://schemas.microsoft.com/office/powerpoint/2010/main" val="3094282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Embedded</a:t>
            </a:r>
            <a:r>
              <a:rPr lang="en-US" baseline="0" dirty="0" smtClean="0"/>
              <a:t> video</a:t>
            </a:r>
          </a:p>
          <a:p>
            <a:r>
              <a:rPr lang="en-US" sz="1200" kern="1200" dirty="0" smtClean="0">
                <a:solidFill>
                  <a:schemeClr val="tx1"/>
                </a:solidFill>
                <a:effectLst/>
                <a:latin typeface="+mn-lt"/>
                <a:ea typeface="+mn-ea"/>
                <a:cs typeface="+mn-cs"/>
              </a:rPr>
              <a:t>Who remembers the task before the video?</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much did you write down during the video?  </a:t>
            </a:r>
          </a:p>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24</a:t>
            </a:fld>
            <a:endParaRPr lang="en-US"/>
          </a:p>
        </p:txBody>
      </p:sp>
    </p:spTree>
    <p:extLst>
      <p:ext uri="{BB962C8B-B14F-4D97-AF65-F5344CB8AC3E}">
        <p14:creationId xmlns:p14="http://schemas.microsoft.com/office/powerpoint/2010/main" val="287997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Who has heard of Maslow’s Hierarchy of Needs?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Can you please explain 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It’s hard to focus when you are hungry or cold, or super tired.  If you can’t stay awake, you’re not going to learn anything.  Take a 20 or 90 minute power nap.  Eat some food.  Your brain takes only 3% of your body weight, but it takes 25% of your energy….feed it!  It runs on glucose, it needs it to function at peak performance.  If you are too worried about a family issue back home or if your significant other is mad at you, you won’t be as efficient as you can be.  Take care of those needs first as best you can.  Just know, you HAVE to study at some point.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 Netflix…we just demonstrated that you can’t play a video and take notes at the same time.  It is cognitively impossible to multitask two cognitive functions at 100%.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happens when a fly lands on a spider’s web?</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spider knows it’s not going anywhere, so it takes it’s time getting to it.  Barring any emergencies, unexpected distractions are not going anywhere. Set them aside during your study time and focus.  You can always come back to them later. This means NO CELL PHONES!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Who here gets distracted when you hear a key word in your background, or someone says something in another room?  Listening to music can have the same effect.  If you must listen to music, choose music that is without lyrics and listen to it quietly.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 do you deal with studying in an environment where you are three to a room in a room designed for two to a room?</a:t>
            </a:r>
          </a:p>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25</a:t>
            </a:fld>
            <a:endParaRPr lang="en-US"/>
          </a:p>
        </p:txBody>
      </p:sp>
    </p:spTree>
    <p:extLst>
      <p:ext uri="{BB962C8B-B14F-4D97-AF65-F5344CB8AC3E}">
        <p14:creationId xmlns:p14="http://schemas.microsoft.com/office/powerpoint/2010/main" val="2423002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Who has worked with a SMART Goal before?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is their purpose?  (to keep focused and motivated)  </a:t>
            </a:r>
          </a:p>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26</a:t>
            </a:fld>
            <a:endParaRPr lang="en-US"/>
          </a:p>
        </p:txBody>
      </p:sp>
    </p:spTree>
    <p:extLst>
      <p:ext uri="{BB962C8B-B14F-4D97-AF65-F5344CB8AC3E}">
        <p14:creationId xmlns:p14="http://schemas.microsoft.com/office/powerpoint/2010/main" val="4285640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just covered study skills and note taking habits, tips,</a:t>
            </a:r>
            <a:r>
              <a:rPr lang="en-US" baseline="0" dirty="0" smtClean="0"/>
              <a:t> and tricks to learning information</a:t>
            </a:r>
            <a:r>
              <a:rPr lang="en-US" baseline="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Do a brief Think-Pair-Share for takeaways from study skills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Write down one key takeaway from this lesson.  Share that takeaway with a partner.</a:t>
            </a:r>
          </a:p>
          <a:p>
            <a:endParaRPr lang="en-US" dirty="0" smtClean="0"/>
          </a:p>
          <a:p>
            <a:r>
              <a:rPr lang="en-US" dirty="0" smtClean="0"/>
              <a:t>What are some takeaways that you have?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Through the active learning environment, the students will graduate with not only the foundational knowledge of their AFS, but also the soft skills needed to operate in ambiguity – identifying knowledge gaps, knowing how to fill those gaps, and how to mentor those around them with that knowledge.  Those soft skills translate to the operational field by not only helping airmen attain and maintain a high level of technical readiness, but also lay the foundation to build exceptional leaders.</a:t>
            </a:r>
          </a:p>
          <a:p>
            <a:endParaRPr lang="en-US" dirty="0" smtClean="0"/>
          </a:p>
          <a:p>
            <a:r>
              <a:rPr lang="en-US" sz="1200" kern="1200" dirty="0" smtClean="0">
                <a:solidFill>
                  <a:schemeClr val="tx1"/>
                </a:solidFill>
                <a:effectLst/>
                <a:latin typeface="+mn-lt"/>
                <a:ea typeface="+mn-ea"/>
                <a:cs typeface="+mn-cs"/>
              </a:rPr>
              <a:t>These lectures have given you the opportunity to think critically about the information and communicate your thoughts effectively with peers and facilitators – two skills necessary not only for academic success, but also operational success. </a:t>
            </a:r>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27</a:t>
            </a:fld>
            <a:endParaRPr lang="en-US"/>
          </a:p>
        </p:txBody>
      </p:sp>
    </p:spTree>
    <p:extLst>
      <p:ext uri="{BB962C8B-B14F-4D97-AF65-F5344CB8AC3E}">
        <p14:creationId xmlns:p14="http://schemas.microsoft.com/office/powerpoint/2010/main" val="214642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(Adapted from UHCL)</a:t>
            </a:r>
          </a:p>
          <a:p>
            <a:endParaRPr lang="en-US" dirty="0" smtClean="0"/>
          </a:p>
          <a:p>
            <a:r>
              <a:rPr lang="en-US" dirty="0" smtClean="0"/>
              <a:t>Have</a:t>
            </a:r>
            <a:r>
              <a:rPr lang="en-US" baseline="0" dirty="0" smtClean="0"/>
              <a:t> students raise their hand if any of the statements apply to them.</a:t>
            </a:r>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3</a:t>
            </a:fld>
            <a:endParaRPr lang="en-US"/>
          </a:p>
        </p:txBody>
      </p:sp>
    </p:spTree>
    <p:extLst>
      <p:ext uri="{BB962C8B-B14F-4D97-AF65-F5344CB8AC3E}">
        <p14:creationId xmlns:p14="http://schemas.microsoft.com/office/powerpoint/2010/main" val="122293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4</a:t>
            </a:fld>
            <a:endParaRPr lang="en-US"/>
          </a:p>
        </p:txBody>
      </p:sp>
    </p:spTree>
    <p:extLst>
      <p:ext uri="{BB962C8B-B14F-4D97-AF65-F5344CB8AC3E}">
        <p14:creationId xmlns:p14="http://schemas.microsoft.com/office/powerpoint/2010/main" val="4080677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5</a:t>
            </a:fld>
            <a:endParaRPr lang="en-US"/>
          </a:p>
        </p:txBody>
      </p:sp>
    </p:spTree>
    <p:extLst>
      <p:ext uri="{BB962C8B-B14F-4D97-AF65-F5344CB8AC3E}">
        <p14:creationId xmlns:p14="http://schemas.microsoft.com/office/powerpoint/2010/main" val="1560825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6</a:t>
            </a:fld>
            <a:endParaRPr lang="en-US"/>
          </a:p>
        </p:txBody>
      </p:sp>
    </p:spTree>
    <p:extLst>
      <p:ext uri="{BB962C8B-B14F-4D97-AF65-F5344CB8AC3E}">
        <p14:creationId xmlns:p14="http://schemas.microsoft.com/office/powerpoint/2010/main" val="333692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7</a:t>
            </a:fld>
            <a:endParaRPr lang="en-US"/>
          </a:p>
        </p:txBody>
      </p:sp>
    </p:spTree>
    <p:extLst>
      <p:ext uri="{BB962C8B-B14F-4D97-AF65-F5344CB8AC3E}">
        <p14:creationId xmlns:p14="http://schemas.microsoft.com/office/powerpoint/2010/main" val="2935716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8</a:t>
            </a:fld>
            <a:endParaRPr lang="en-US"/>
          </a:p>
        </p:txBody>
      </p:sp>
    </p:spTree>
    <p:extLst>
      <p:ext uri="{BB962C8B-B14F-4D97-AF65-F5344CB8AC3E}">
        <p14:creationId xmlns:p14="http://schemas.microsoft.com/office/powerpoint/2010/main" val="295987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5EFF4-A8A7-44AC-A095-55168F21E2F0}" type="slidenum">
              <a:rPr lang="en-US" smtClean="0"/>
              <a:t>9</a:t>
            </a:fld>
            <a:endParaRPr lang="en-US"/>
          </a:p>
        </p:txBody>
      </p:sp>
    </p:spTree>
    <p:extLst>
      <p:ext uri="{BB962C8B-B14F-4D97-AF65-F5344CB8AC3E}">
        <p14:creationId xmlns:p14="http://schemas.microsoft.com/office/powerpoint/2010/main" val="3926426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487428D-EF9A-4A79-A03A-608D1C2DDEFE}"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2D8D8-BBDE-4560-81C7-924513DD36E5}" type="slidenum">
              <a:rPr lang="en-US" smtClean="0"/>
              <a:t>‹#›</a:t>
            </a:fld>
            <a:endParaRPr lang="en-US"/>
          </a:p>
        </p:txBody>
      </p:sp>
    </p:spTree>
    <p:extLst>
      <p:ext uri="{BB962C8B-B14F-4D97-AF65-F5344CB8AC3E}">
        <p14:creationId xmlns:p14="http://schemas.microsoft.com/office/powerpoint/2010/main" val="2997009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487428D-EF9A-4A79-A03A-608D1C2DDEFE}"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2D8D8-BBDE-4560-81C7-924513DD36E5}" type="slidenum">
              <a:rPr lang="en-US" smtClean="0"/>
              <a:t>‹#›</a:t>
            </a:fld>
            <a:endParaRPr lang="en-US"/>
          </a:p>
        </p:txBody>
      </p:sp>
    </p:spTree>
    <p:extLst>
      <p:ext uri="{BB962C8B-B14F-4D97-AF65-F5344CB8AC3E}">
        <p14:creationId xmlns:p14="http://schemas.microsoft.com/office/powerpoint/2010/main" val="266382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487428D-EF9A-4A79-A03A-608D1C2DDEFE}"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2D8D8-BBDE-4560-81C7-924513DD36E5}" type="slidenum">
              <a:rPr lang="en-US" smtClean="0"/>
              <a:t>‹#›</a:t>
            </a:fld>
            <a:endParaRPr lang="en-US"/>
          </a:p>
        </p:txBody>
      </p:sp>
    </p:spTree>
    <p:extLst>
      <p:ext uri="{BB962C8B-B14F-4D97-AF65-F5344CB8AC3E}">
        <p14:creationId xmlns:p14="http://schemas.microsoft.com/office/powerpoint/2010/main" val="32234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487428D-EF9A-4A79-A03A-608D1C2DDEFE}"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2D8D8-BBDE-4560-81C7-924513DD36E5}" type="slidenum">
              <a:rPr lang="en-US" smtClean="0"/>
              <a:t>‹#›</a:t>
            </a:fld>
            <a:endParaRPr lang="en-US"/>
          </a:p>
        </p:txBody>
      </p:sp>
    </p:spTree>
    <p:extLst>
      <p:ext uri="{BB962C8B-B14F-4D97-AF65-F5344CB8AC3E}">
        <p14:creationId xmlns:p14="http://schemas.microsoft.com/office/powerpoint/2010/main" val="2892110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487428D-EF9A-4A79-A03A-608D1C2DDEFE}"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2D8D8-BBDE-4560-81C7-924513DD36E5}" type="slidenum">
              <a:rPr lang="en-US" smtClean="0"/>
              <a:t>‹#›</a:t>
            </a:fld>
            <a:endParaRPr lang="en-US"/>
          </a:p>
        </p:txBody>
      </p:sp>
    </p:spTree>
    <p:extLst>
      <p:ext uri="{BB962C8B-B14F-4D97-AF65-F5344CB8AC3E}">
        <p14:creationId xmlns:p14="http://schemas.microsoft.com/office/powerpoint/2010/main" val="500076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487428D-EF9A-4A79-A03A-608D1C2DDEFE}"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2D8D8-BBDE-4560-81C7-924513DD36E5}" type="slidenum">
              <a:rPr lang="en-US" smtClean="0"/>
              <a:t>‹#›</a:t>
            </a:fld>
            <a:endParaRPr lang="en-US"/>
          </a:p>
        </p:txBody>
      </p:sp>
    </p:spTree>
    <p:extLst>
      <p:ext uri="{BB962C8B-B14F-4D97-AF65-F5344CB8AC3E}">
        <p14:creationId xmlns:p14="http://schemas.microsoft.com/office/powerpoint/2010/main" val="3266381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487428D-EF9A-4A79-A03A-608D1C2DDEFE}" type="datetimeFigureOut">
              <a:rPr lang="en-US" smtClean="0"/>
              <a:t>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2D8D8-BBDE-4560-81C7-924513DD36E5}" type="slidenum">
              <a:rPr lang="en-US" smtClean="0"/>
              <a:t>‹#›</a:t>
            </a:fld>
            <a:endParaRPr lang="en-US"/>
          </a:p>
        </p:txBody>
      </p:sp>
    </p:spTree>
    <p:extLst>
      <p:ext uri="{BB962C8B-B14F-4D97-AF65-F5344CB8AC3E}">
        <p14:creationId xmlns:p14="http://schemas.microsoft.com/office/powerpoint/2010/main" val="4281673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487428D-EF9A-4A79-A03A-608D1C2DDEFE}" type="datetimeFigureOut">
              <a:rPr lang="en-US" smtClean="0"/>
              <a:t>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2D8D8-BBDE-4560-81C7-924513DD36E5}" type="slidenum">
              <a:rPr lang="en-US" smtClean="0"/>
              <a:t>‹#›</a:t>
            </a:fld>
            <a:endParaRPr lang="en-US"/>
          </a:p>
        </p:txBody>
      </p:sp>
    </p:spTree>
    <p:extLst>
      <p:ext uri="{BB962C8B-B14F-4D97-AF65-F5344CB8AC3E}">
        <p14:creationId xmlns:p14="http://schemas.microsoft.com/office/powerpoint/2010/main" val="1478749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7428D-EF9A-4A79-A03A-608D1C2DDEFE}" type="datetimeFigureOut">
              <a:rPr lang="en-US" smtClean="0"/>
              <a:t>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2D8D8-BBDE-4560-81C7-924513DD36E5}" type="slidenum">
              <a:rPr lang="en-US" smtClean="0"/>
              <a:t>‹#›</a:t>
            </a:fld>
            <a:endParaRPr lang="en-US"/>
          </a:p>
        </p:txBody>
      </p:sp>
    </p:spTree>
    <p:extLst>
      <p:ext uri="{BB962C8B-B14F-4D97-AF65-F5344CB8AC3E}">
        <p14:creationId xmlns:p14="http://schemas.microsoft.com/office/powerpoint/2010/main" val="269412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487428D-EF9A-4A79-A03A-608D1C2DDEFE}"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2D8D8-BBDE-4560-81C7-924513DD36E5}" type="slidenum">
              <a:rPr lang="en-US" smtClean="0"/>
              <a:t>‹#›</a:t>
            </a:fld>
            <a:endParaRPr lang="en-US"/>
          </a:p>
        </p:txBody>
      </p:sp>
    </p:spTree>
    <p:extLst>
      <p:ext uri="{BB962C8B-B14F-4D97-AF65-F5344CB8AC3E}">
        <p14:creationId xmlns:p14="http://schemas.microsoft.com/office/powerpoint/2010/main" val="3801662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487428D-EF9A-4A79-A03A-608D1C2DDEFE}"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2D8D8-BBDE-4560-81C7-924513DD36E5}" type="slidenum">
              <a:rPr lang="en-US" smtClean="0"/>
              <a:t>‹#›</a:t>
            </a:fld>
            <a:endParaRPr lang="en-US"/>
          </a:p>
        </p:txBody>
      </p:sp>
    </p:spTree>
    <p:extLst>
      <p:ext uri="{BB962C8B-B14F-4D97-AF65-F5344CB8AC3E}">
        <p14:creationId xmlns:p14="http://schemas.microsoft.com/office/powerpoint/2010/main" val="2535533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7428D-EF9A-4A79-A03A-608D1C2DDEFE}" type="datetimeFigureOut">
              <a:rPr lang="en-US" smtClean="0"/>
              <a:t>2/4/2020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2D8D8-BBDE-4560-81C7-924513DD36E5}" type="slidenum">
              <a:rPr lang="en-US" smtClean="0"/>
              <a:t>‹#›</a:t>
            </a:fld>
            <a:endParaRPr lang="en-US"/>
          </a:p>
        </p:txBody>
      </p:sp>
    </p:spTree>
    <p:extLst>
      <p:ext uri="{BB962C8B-B14F-4D97-AF65-F5344CB8AC3E}">
        <p14:creationId xmlns:p14="http://schemas.microsoft.com/office/powerpoint/2010/main" val="3898123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jp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9.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35.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3.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png"/><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3.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pn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0.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
        <p:nvSpPr>
          <p:cNvPr id="7" name="Rectangle 1028"/>
          <p:cNvSpPr>
            <a:spLocks noChangeArrowheads="1"/>
          </p:cNvSpPr>
          <p:nvPr/>
        </p:nvSpPr>
        <p:spPr bwMode="auto">
          <a:xfrm>
            <a:off x="1813464" y="2702421"/>
            <a:ext cx="5311153" cy="574154"/>
          </a:xfrm>
          <a:prstGeom prst="rect">
            <a:avLst/>
          </a:prstGeom>
          <a:noFill/>
          <a:ln w="9525">
            <a:noFill/>
            <a:miter lim="800000"/>
            <a:headEnd/>
            <a:tailEnd/>
          </a:ln>
          <a:effectLst/>
        </p:spPr>
        <p:txBody>
          <a:bodyPr lIns="90121" tIns="45063" rIns="90121" bIns="45063" anchor="t"/>
          <a:lstStyle/>
          <a:p>
            <a:pPr algn="ctr" defTabSz="901646" eaLnBrk="0" fontAlgn="base" hangingPunct="0">
              <a:lnSpc>
                <a:spcPct val="120000"/>
              </a:lnSpc>
              <a:spcBef>
                <a:spcPct val="0"/>
              </a:spcBef>
              <a:spcAft>
                <a:spcPct val="0"/>
              </a:spcAft>
              <a:defRPr/>
            </a:pPr>
            <a:r>
              <a:rPr lang="en-US" sz="2600" b="1" dirty="0" smtClean="0">
                <a:solidFill>
                  <a:srgbClr val="2C353E"/>
                </a:solidFill>
                <a:latin typeface="Arial Black" panose="020B0A04020102020204" pitchFamily="34" charset="0"/>
                <a:cs typeface="Arial" pitchFamily="34" charset="0"/>
              </a:rPr>
              <a:t>Study Skills &amp; Note Taking</a:t>
            </a:r>
            <a:endParaRPr lang="en-US" sz="2600" b="1" dirty="0">
              <a:solidFill>
                <a:srgbClr val="2C353E"/>
              </a:solidFill>
              <a:latin typeface="Arial Black" panose="020B0A04020102020204" pitchFamily="34" charset="0"/>
              <a:cs typeface="Arial"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072" y="42134"/>
            <a:ext cx="1001222" cy="984202"/>
          </a:xfrm>
          <a:prstGeom prst="rect">
            <a:avLst/>
          </a:prstGeom>
          <a:effectLst>
            <a:outerShdw blurRad="50800" dist="50800" dir="5400000" algn="t" rotWithShape="0">
              <a:prstClr val="black">
                <a:alpha val="40000"/>
              </a:prstClr>
            </a:outerShdw>
          </a:effectLst>
        </p:spPr>
      </p:pic>
      <p:grpSp>
        <p:nvGrpSpPr>
          <p:cNvPr id="22" name="Group 21"/>
          <p:cNvGrpSpPr/>
          <p:nvPr/>
        </p:nvGrpSpPr>
        <p:grpSpPr>
          <a:xfrm>
            <a:off x="3040" y="5844535"/>
            <a:ext cx="3610262" cy="945019"/>
            <a:chOff x="6124075" y="5656653"/>
            <a:chExt cx="3610262" cy="945019"/>
          </a:xfrm>
        </p:grpSpPr>
        <p:sp>
          <p:nvSpPr>
            <p:cNvPr id="9" name="Rectangle 8"/>
            <p:cNvSpPr/>
            <p:nvPr/>
          </p:nvSpPr>
          <p:spPr>
            <a:xfrm>
              <a:off x="6124075" y="5656653"/>
              <a:ext cx="2585070" cy="523220"/>
            </a:xfrm>
            <a:prstGeom prst="rect">
              <a:avLst/>
            </a:prstGeom>
          </p:spPr>
          <p:txBody>
            <a:bodyPr wrap="square">
              <a:spAutoFit/>
            </a:bodyPr>
            <a:lstStyle/>
            <a:p>
              <a:pPr fontAlgn="base">
                <a:spcBef>
                  <a:spcPct val="0"/>
                </a:spcBef>
                <a:spcAft>
                  <a:spcPct val="0"/>
                </a:spcAft>
              </a:pPr>
              <a:r>
                <a:rPr lang="en-US" sz="1400" dirty="0">
                  <a:solidFill>
                    <a:schemeClr val="bg1"/>
                  </a:solidFill>
                  <a:latin typeface="Arial" panose="020B0604020202020204" pitchFamily="34" charset="0"/>
                  <a:cs typeface="Arial" panose="020B0604020202020204" pitchFamily="34" charset="0"/>
                </a:rPr>
                <a:t>OPR: 17 TRSS/TSF</a:t>
              </a:r>
            </a:p>
            <a:p>
              <a:pPr fontAlgn="base">
                <a:spcBef>
                  <a:spcPct val="0"/>
                </a:spcBef>
                <a:spcAft>
                  <a:spcPct val="0"/>
                </a:spcAft>
              </a:pPr>
              <a:r>
                <a:rPr lang="en-US" sz="1400" dirty="0">
                  <a:solidFill>
                    <a:schemeClr val="bg1"/>
                  </a:solidFill>
                  <a:latin typeface="Arial" panose="020B0604020202020204" pitchFamily="34" charset="0"/>
                  <a:cs typeface="Arial" panose="020B0604020202020204" pitchFamily="34" charset="0"/>
                </a:rPr>
                <a:t>POCs:</a:t>
              </a:r>
            </a:p>
          </p:txBody>
        </p:sp>
        <p:sp>
          <p:nvSpPr>
            <p:cNvPr id="10" name="Rectangle 9"/>
            <p:cNvSpPr/>
            <p:nvPr/>
          </p:nvSpPr>
          <p:spPr>
            <a:xfrm>
              <a:off x="6677372" y="5863008"/>
              <a:ext cx="3056965" cy="738664"/>
            </a:xfrm>
            <a:prstGeom prst="rect">
              <a:avLst/>
            </a:prstGeom>
          </p:spPr>
          <p:txBody>
            <a:bodyPr wrap="square">
              <a:spAutoFit/>
            </a:bodyPr>
            <a:lstStyle/>
            <a:p>
              <a:pPr fontAlgn="base">
                <a:spcBef>
                  <a:spcPct val="0"/>
                </a:spcBef>
                <a:spcAft>
                  <a:spcPct val="0"/>
                </a:spcAft>
              </a:pPr>
              <a:r>
                <a:rPr lang="en-US" sz="1400" dirty="0">
                  <a:solidFill>
                    <a:schemeClr val="bg1"/>
                  </a:solidFill>
                  <a:latin typeface="Arial" panose="020B0604020202020204" pitchFamily="34" charset="0"/>
                  <a:cs typeface="Arial" panose="020B0604020202020204" pitchFamily="34" charset="0"/>
                </a:rPr>
                <a:t>MSgt Jessica </a:t>
              </a:r>
              <a:r>
                <a:rPr lang="en-US" sz="1400" dirty="0" err="1">
                  <a:solidFill>
                    <a:schemeClr val="bg1"/>
                  </a:solidFill>
                  <a:latin typeface="Arial" panose="020B0604020202020204" pitchFamily="34" charset="0"/>
                  <a:cs typeface="Arial" panose="020B0604020202020204" pitchFamily="34" charset="0"/>
                </a:rPr>
                <a:t>Bockelman</a:t>
              </a:r>
              <a:endParaRPr lang="en-US" sz="1400" dirty="0">
                <a:solidFill>
                  <a:schemeClr val="bg1"/>
                </a:solidFill>
                <a:latin typeface="Arial" panose="020B0604020202020204" pitchFamily="34" charset="0"/>
                <a:cs typeface="Arial" panose="020B0604020202020204" pitchFamily="34" charset="0"/>
              </a:endParaRPr>
            </a:p>
            <a:p>
              <a:pPr fontAlgn="base">
                <a:spcBef>
                  <a:spcPct val="0"/>
                </a:spcBef>
                <a:spcAft>
                  <a:spcPct val="0"/>
                </a:spcAft>
              </a:pPr>
              <a:r>
                <a:rPr lang="en-US" sz="1400" dirty="0">
                  <a:solidFill>
                    <a:schemeClr val="bg1"/>
                  </a:solidFill>
                  <a:latin typeface="Arial" panose="020B0604020202020204" pitchFamily="34" charset="0"/>
                  <a:cs typeface="Arial" panose="020B0604020202020204" pitchFamily="34" charset="0"/>
                </a:rPr>
                <a:t>MSgt Valerie Baker-Wray</a:t>
              </a:r>
            </a:p>
            <a:p>
              <a:pPr fontAlgn="base">
                <a:spcBef>
                  <a:spcPct val="0"/>
                </a:spcBef>
                <a:spcAft>
                  <a:spcPct val="0"/>
                </a:spcAft>
              </a:pPr>
              <a:r>
                <a:rPr lang="en-US" sz="1400" dirty="0">
                  <a:solidFill>
                    <a:schemeClr val="bg1"/>
                  </a:solidFill>
                  <a:latin typeface="Arial" panose="020B0604020202020204" pitchFamily="34" charset="0"/>
                  <a:cs typeface="Arial" panose="020B0604020202020204" pitchFamily="34" charset="0"/>
                </a:rPr>
                <a:t>TSgt Willie Rouse</a:t>
              </a:r>
            </a:p>
          </p:txBody>
        </p:sp>
      </p:gr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7841" y="42134"/>
            <a:ext cx="875985" cy="839029"/>
          </a:xfrm>
          <a:prstGeom prst="rect">
            <a:avLst/>
          </a:prstGeom>
          <a:effectLst>
            <a:outerShdw blurRad="50800" dist="50800" dir="5400000" algn="t" rotWithShape="0">
              <a:prstClr val="black">
                <a:alpha val="40000"/>
              </a:prstClr>
            </a:outerShdw>
          </a:effectLst>
        </p:spPr>
      </p:pic>
      <p:sp>
        <p:nvSpPr>
          <p:cNvPr id="23" name="Rectangle 1028"/>
          <p:cNvSpPr>
            <a:spLocks noChangeArrowheads="1"/>
          </p:cNvSpPr>
          <p:nvPr/>
        </p:nvSpPr>
        <p:spPr bwMode="auto">
          <a:xfrm>
            <a:off x="3332654" y="6397417"/>
            <a:ext cx="2478692" cy="392137"/>
          </a:xfrm>
          <a:prstGeom prst="rect">
            <a:avLst/>
          </a:prstGeom>
          <a:noFill/>
          <a:ln w="9525">
            <a:solidFill>
              <a:schemeClr val="tx1"/>
            </a:solidFill>
            <a:miter lim="800000"/>
            <a:headEnd/>
            <a:tailEnd/>
          </a:ln>
          <a:effectLst/>
        </p:spPr>
        <p:txBody>
          <a:bodyPr lIns="90121" tIns="45063" rIns="90121" bIns="45063" anchor="ctr"/>
          <a:lstStyle/>
          <a:p>
            <a:pPr algn="ctr" defTabSz="901646" eaLnBrk="0" fontAlgn="base" hangingPunct="0">
              <a:lnSpc>
                <a:spcPct val="120000"/>
              </a:lnSpc>
              <a:spcBef>
                <a:spcPct val="0"/>
              </a:spcBef>
              <a:spcAft>
                <a:spcPct val="0"/>
              </a:spcAft>
              <a:defRPr/>
            </a:pPr>
            <a:r>
              <a:rPr lang="en-US" sz="1084" b="1" dirty="0">
                <a:solidFill>
                  <a:srgbClr val="000000"/>
                </a:solidFill>
                <a:cs typeface="Arial" pitchFamily="34" charset="0"/>
              </a:rPr>
              <a:t>THE OVERALL CLASSIFICATION OF THIS BRIEF IS </a:t>
            </a:r>
            <a:r>
              <a:rPr lang="en-US" sz="1084" b="1" dirty="0">
                <a:solidFill>
                  <a:srgbClr val="00B050"/>
                </a:solidFill>
                <a:cs typeface="Arial" pitchFamily="34" charset="0"/>
              </a:rPr>
              <a:t>UNCLASSIFIED</a:t>
            </a:r>
          </a:p>
        </p:txBody>
      </p:sp>
      <p:sp>
        <p:nvSpPr>
          <p:cNvPr id="24" name="Rectangle 1028"/>
          <p:cNvSpPr>
            <a:spLocks noChangeArrowheads="1"/>
          </p:cNvSpPr>
          <p:nvPr/>
        </p:nvSpPr>
        <p:spPr bwMode="auto">
          <a:xfrm>
            <a:off x="3332653" y="42134"/>
            <a:ext cx="2478692" cy="392137"/>
          </a:xfrm>
          <a:prstGeom prst="rect">
            <a:avLst/>
          </a:prstGeom>
          <a:noFill/>
          <a:ln w="9525">
            <a:solidFill>
              <a:schemeClr val="tx1"/>
            </a:solidFill>
            <a:miter lim="800000"/>
            <a:headEnd/>
            <a:tailEnd/>
          </a:ln>
          <a:effectLst/>
        </p:spPr>
        <p:txBody>
          <a:bodyPr lIns="90121" tIns="45063" rIns="90121" bIns="45063" anchor="ctr"/>
          <a:lstStyle/>
          <a:p>
            <a:pPr algn="ctr" defTabSz="901646" eaLnBrk="0" fontAlgn="base" hangingPunct="0">
              <a:lnSpc>
                <a:spcPct val="120000"/>
              </a:lnSpc>
              <a:spcBef>
                <a:spcPct val="0"/>
              </a:spcBef>
              <a:spcAft>
                <a:spcPct val="0"/>
              </a:spcAft>
              <a:defRPr/>
            </a:pPr>
            <a:r>
              <a:rPr lang="en-US" sz="1084" b="1" dirty="0">
                <a:solidFill>
                  <a:srgbClr val="000000"/>
                </a:solidFill>
                <a:cs typeface="Arial" pitchFamily="34" charset="0"/>
              </a:rPr>
              <a:t>THE OVERALL CLASSIFICATION OF THIS BRIEF IS </a:t>
            </a:r>
            <a:r>
              <a:rPr lang="en-US" sz="1084" b="1" dirty="0">
                <a:solidFill>
                  <a:srgbClr val="00B050"/>
                </a:solidFill>
                <a:cs typeface="Arial" pitchFamily="34" charset="0"/>
              </a:rPr>
              <a:t>UNCLASSIFIED</a:t>
            </a:r>
          </a:p>
        </p:txBody>
      </p:sp>
      <p:grpSp>
        <p:nvGrpSpPr>
          <p:cNvPr id="17" name="Group 16"/>
          <p:cNvGrpSpPr/>
          <p:nvPr/>
        </p:nvGrpSpPr>
        <p:grpSpPr>
          <a:xfrm>
            <a:off x="7532774" y="5932800"/>
            <a:ext cx="1542986" cy="830015"/>
            <a:chOff x="7171270" y="5720014"/>
            <a:chExt cx="1818090" cy="978001"/>
          </a:xfrm>
          <a:effectLst>
            <a:outerShdw blurRad="50800" dist="38100" dir="5400000" algn="t" rotWithShape="0">
              <a:prstClr val="black">
                <a:alpha val="40000"/>
              </a:prstClr>
            </a:outerShdw>
          </a:effectLst>
        </p:grpSpPr>
        <p:pic>
          <p:nvPicPr>
            <p:cNvPr id="18" name="Picture 17" descr="Navy Det.gif"/>
            <p:cNvPicPr>
              <a:picLocks noChangeAspect="1"/>
            </p:cNvPicPr>
            <p:nvPr/>
          </p:nvPicPr>
          <p:blipFill>
            <a:blip r:embed="rId6" cstate="print"/>
            <a:srcRect/>
            <a:stretch>
              <a:fillRect/>
            </a:stretch>
          </p:blipFill>
          <p:spPr bwMode="auto">
            <a:xfrm>
              <a:off x="8347037" y="6066867"/>
              <a:ext cx="642323" cy="631148"/>
            </a:xfrm>
            <a:prstGeom prst="rect">
              <a:avLst/>
            </a:prstGeom>
            <a:noFill/>
            <a:ln w="9525">
              <a:noFill/>
              <a:miter lim="800000"/>
              <a:headEnd/>
              <a:tailEnd/>
            </a:ln>
          </p:spPr>
        </p:pic>
        <p:pic>
          <p:nvPicPr>
            <p:cNvPr id="20" name="Picture 19" descr="MCD_GAFB.gif"/>
            <p:cNvPicPr>
              <a:picLocks noChangeAspect="1"/>
            </p:cNvPicPr>
            <p:nvPr/>
          </p:nvPicPr>
          <p:blipFill>
            <a:blip r:embed="rId7" cstate="print"/>
            <a:srcRect/>
            <a:stretch>
              <a:fillRect/>
            </a:stretch>
          </p:blipFill>
          <p:spPr bwMode="auto">
            <a:xfrm>
              <a:off x="7771714" y="5884763"/>
              <a:ext cx="677279" cy="665575"/>
            </a:xfrm>
            <a:prstGeom prst="rect">
              <a:avLst/>
            </a:prstGeom>
            <a:noFill/>
            <a:ln w="9525">
              <a:noFill/>
              <a:miter lim="800000"/>
              <a:headEnd/>
              <a:tailEnd/>
            </a:ln>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1270" y="5720014"/>
              <a:ext cx="899124" cy="693706"/>
            </a:xfrm>
            <a:prstGeom prst="rect">
              <a:avLst/>
            </a:prstGeom>
          </p:spPr>
        </p:pic>
      </p:gr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7319" y="3449838"/>
            <a:ext cx="1203444" cy="1009612"/>
          </a:xfrm>
          <a:prstGeom prst="rect">
            <a:avLst/>
          </a:prstGeom>
        </p:spPr>
      </p:pic>
    </p:spTree>
    <p:extLst>
      <p:ext uri="{BB962C8B-B14F-4D97-AF65-F5344CB8AC3E}">
        <p14:creationId xmlns:p14="http://schemas.microsoft.com/office/powerpoint/2010/main" val="924809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001" y="3795718"/>
            <a:ext cx="3109074" cy="28695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65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5">
              <a:alphaModFix amt="3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aseline="-25000"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6" name="Title 1"/>
          <p:cNvSpPr>
            <a:spLocks noGrp="1"/>
          </p:cNvSpPr>
          <p:nvPr>
            <p:ph type="title"/>
          </p:nvPr>
        </p:nvSpPr>
        <p:spPr>
          <a:xfrm>
            <a:off x="1326288" y="16819"/>
            <a:ext cx="7817711" cy="759012"/>
          </a:xfrm>
        </p:spPr>
        <p:txBody>
          <a:bodyPr>
            <a:normAutofit/>
          </a:body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7" name="TextBox 6"/>
          <p:cNvSpPr txBox="1"/>
          <p:nvPr/>
        </p:nvSpPr>
        <p:spPr>
          <a:xfrm>
            <a:off x="664159" y="3101184"/>
            <a:ext cx="7821750" cy="954107"/>
          </a:xfrm>
          <a:prstGeom prst="rect">
            <a:avLst/>
          </a:prstGeom>
          <a:noFill/>
        </p:spPr>
        <p:txBody>
          <a:bodyPr wrap="square" rtlCol="0">
            <a:spAutoFit/>
          </a:bodyPr>
          <a:lstStyle/>
          <a:p>
            <a:pPr algn="ctr"/>
            <a:r>
              <a:rPr lang="en-US" sz="2800" b="1" i="1" dirty="0" smtClean="0">
                <a:solidFill>
                  <a:schemeClr val="bg1"/>
                </a:solidFill>
                <a:latin typeface="Arial" panose="020B0604020202020204" pitchFamily="34" charset="0"/>
                <a:cs typeface="Arial" panose="020B0604020202020204" pitchFamily="34" charset="0"/>
              </a:rPr>
              <a:t>I try to imagine possible test questions while studying</a:t>
            </a:r>
            <a:endParaRPr lang="en-US" sz="28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353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001" y="3795718"/>
            <a:ext cx="3109074" cy="28695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65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5">
              <a:alphaModFix amt="4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aseline="-25000"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6" name="Title 1"/>
          <p:cNvSpPr>
            <a:spLocks noGrp="1"/>
          </p:cNvSpPr>
          <p:nvPr>
            <p:ph type="title"/>
          </p:nvPr>
        </p:nvSpPr>
        <p:spPr>
          <a:xfrm>
            <a:off x="1326288" y="16819"/>
            <a:ext cx="7817711" cy="759012"/>
          </a:xfrm>
        </p:spPr>
        <p:txBody>
          <a:bodyPr>
            <a:normAutofit/>
          </a:body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7" name="TextBox 6"/>
          <p:cNvSpPr txBox="1"/>
          <p:nvPr/>
        </p:nvSpPr>
        <p:spPr>
          <a:xfrm>
            <a:off x="664159" y="1322784"/>
            <a:ext cx="7821750" cy="523220"/>
          </a:xfrm>
          <a:prstGeom prst="rect">
            <a:avLst/>
          </a:prstGeom>
          <a:noFill/>
        </p:spPr>
        <p:txBody>
          <a:bodyPr wrap="square" rtlCol="0">
            <a:spAutoFit/>
          </a:bodyPr>
          <a:lstStyle/>
          <a:p>
            <a:pPr algn="ctr"/>
            <a:r>
              <a:rPr lang="en-US" sz="2800" b="1" i="1" dirty="0" smtClean="0">
                <a:solidFill>
                  <a:schemeClr val="bg1"/>
                </a:solidFill>
                <a:latin typeface="Arial" panose="020B0604020202020204" pitchFamily="34" charset="0"/>
                <a:cs typeface="Arial" panose="020B0604020202020204" pitchFamily="34" charset="0"/>
              </a:rPr>
              <a:t>Strengths &amp; Areas for Growth</a:t>
            </a:r>
            <a:endParaRPr lang="en-US" sz="2800" b="1" i="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199" y="2450557"/>
            <a:ext cx="5979599" cy="4229919"/>
          </a:xfrm>
          <a:prstGeom prst="rect">
            <a:avLst/>
          </a:prstGeom>
        </p:spPr>
      </p:pic>
    </p:spTree>
    <p:extLst>
      <p:ext uri="{BB962C8B-B14F-4D97-AF65-F5344CB8AC3E}">
        <p14:creationId xmlns:p14="http://schemas.microsoft.com/office/powerpoint/2010/main" val="1345799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001" y="3795718"/>
            <a:ext cx="3109074" cy="28695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65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5">
              <a:alphaModFix amt="4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aseline="-25000"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6" name="Title 1"/>
          <p:cNvSpPr>
            <a:spLocks noGrp="1"/>
          </p:cNvSpPr>
          <p:nvPr>
            <p:ph type="title"/>
          </p:nvPr>
        </p:nvSpPr>
        <p:spPr>
          <a:xfrm>
            <a:off x="1326288" y="16819"/>
            <a:ext cx="7817711" cy="759012"/>
          </a:xfrm>
        </p:spPr>
        <p:txBody>
          <a:bodyPr>
            <a:normAutofit/>
          </a:body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7" name="TextBox 6"/>
          <p:cNvSpPr txBox="1"/>
          <p:nvPr/>
        </p:nvSpPr>
        <p:spPr>
          <a:xfrm>
            <a:off x="661124" y="1472548"/>
            <a:ext cx="7821750" cy="523220"/>
          </a:xfrm>
          <a:prstGeom prst="rect">
            <a:avLst/>
          </a:prstGeom>
          <a:noFill/>
        </p:spPr>
        <p:txBody>
          <a:bodyPr wrap="square" rtlCol="0">
            <a:spAutoFit/>
          </a:bodyPr>
          <a:lstStyle/>
          <a:p>
            <a:pPr algn="ctr"/>
            <a:r>
              <a:rPr lang="en-US" sz="2800" b="1" i="1" dirty="0" smtClean="0">
                <a:solidFill>
                  <a:schemeClr val="bg1"/>
                </a:solidFill>
                <a:latin typeface="Arial" panose="020B0604020202020204" pitchFamily="34" charset="0"/>
                <a:cs typeface="Arial" panose="020B0604020202020204" pitchFamily="34" charset="0"/>
              </a:rPr>
              <a:t>Memory</a:t>
            </a:r>
            <a:endParaRPr lang="en-US" sz="2800" b="1" i="1"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0000" y="2699685"/>
            <a:ext cx="3256943" cy="3987201"/>
          </a:xfrm>
          <a:prstGeom prst="rect">
            <a:avLst/>
          </a:prstGeom>
        </p:spPr>
      </p:pic>
    </p:spTree>
    <p:extLst>
      <p:ext uri="{BB962C8B-B14F-4D97-AF65-F5344CB8AC3E}">
        <p14:creationId xmlns:p14="http://schemas.microsoft.com/office/powerpoint/2010/main" val="37065243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0" y="-4650"/>
            <a:ext cx="9144000" cy="760659"/>
          </a:xfrm>
          <a:prstGeom prst="rect">
            <a:avLst/>
          </a:prstGeom>
          <a:blipFill dpi="0" rotWithShape="1">
            <a:blip r:embed="rId4">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3148568" y="533725"/>
            <a:ext cx="3028950" cy="6301166"/>
          </a:xfrm>
        </p:spPr>
        <p:txBody>
          <a:bodyPr>
            <a:noAutofit/>
          </a:bodyPr>
          <a:lstStyle/>
          <a:p>
            <a:pPr lvl="1"/>
            <a:endParaRPr lang="en-US" dirty="0" smtClean="0">
              <a:solidFill>
                <a:schemeClr val="bg1"/>
              </a:solidFill>
              <a:latin typeface="Arial" panose="020B0604020202020204" pitchFamily="34" charset="0"/>
              <a:cs typeface="Arial" panose="020B0604020202020204" pitchFamily="34" charset="0"/>
            </a:endParaRPr>
          </a:p>
          <a:p>
            <a:r>
              <a:rPr lang="en-US" sz="2400" dirty="0" smtClean="0">
                <a:solidFill>
                  <a:schemeClr val="bg1"/>
                </a:solidFill>
                <a:latin typeface="Arial" panose="020B0604020202020204" pitchFamily="34" charset="0"/>
                <a:cs typeface="Arial" panose="020B0604020202020204" pitchFamily="34" charset="0"/>
              </a:rPr>
              <a:t>Grapes</a:t>
            </a:r>
          </a:p>
          <a:p>
            <a:r>
              <a:rPr lang="en-US" sz="2400" dirty="0" smtClean="0">
                <a:solidFill>
                  <a:schemeClr val="bg1"/>
                </a:solidFill>
                <a:latin typeface="Arial" panose="020B0604020202020204" pitchFamily="34" charset="0"/>
                <a:cs typeface="Arial" panose="020B0604020202020204" pitchFamily="34" charset="0"/>
              </a:rPr>
              <a:t>Chicken</a:t>
            </a:r>
          </a:p>
          <a:p>
            <a:r>
              <a:rPr lang="en-US" sz="2400" dirty="0" smtClean="0">
                <a:solidFill>
                  <a:schemeClr val="bg1"/>
                </a:solidFill>
                <a:latin typeface="Arial" panose="020B0604020202020204" pitchFamily="34" charset="0"/>
                <a:cs typeface="Arial" panose="020B0604020202020204" pitchFamily="34" charset="0"/>
              </a:rPr>
              <a:t>Lettuce</a:t>
            </a:r>
          </a:p>
          <a:p>
            <a:r>
              <a:rPr lang="en-US" sz="2400" dirty="0" smtClean="0">
                <a:solidFill>
                  <a:schemeClr val="bg1"/>
                </a:solidFill>
                <a:latin typeface="Arial" panose="020B0604020202020204" pitchFamily="34" charset="0"/>
                <a:cs typeface="Arial" panose="020B0604020202020204" pitchFamily="34" charset="0"/>
              </a:rPr>
              <a:t>Milk</a:t>
            </a:r>
          </a:p>
          <a:p>
            <a:r>
              <a:rPr lang="en-US" sz="2400" dirty="0" smtClean="0">
                <a:solidFill>
                  <a:schemeClr val="bg1"/>
                </a:solidFill>
                <a:latin typeface="Arial" panose="020B0604020202020204" pitchFamily="34" charset="0"/>
                <a:cs typeface="Arial" panose="020B0604020202020204" pitchFamily="34" charset="0"/>
              </a:rPr>
              <a:t>Watermelon</a:t>
            </a:r>
          </a:p>
          <a:p>
            <a:r>
              <a:rPr lang="en-US" sz="2400" dirty="0" smtClean="0">
                <a:solidFill>
                  <a:schemeClr val="bg1"/>
                </a:solidFill>
                <a:latin typeface="Arial" panose="020B0604020202020204" pitchFamily="34" charset="0"/>
                <a:cs typeface="Arial" panose="020B0604020202020204" pitchFamily="34" charset="0"/>
              </a:rPr>
              <a:t>Bacon</a:t>
            </a:r>
          </a:p>
          <a:p>
            <a:r>
              <a:rPr lang="en-US" sz="2400" dirty="0" smtClean="0">
                <a:solidFill>
                  <a:schemeClr val="bg1"/>
                </a:solidFill>
                <a:latin typeface="Arial" panose="020B0604020202020204" pitchFamily="34" charset="0"/>
                <a:cs typeface="Arial" panose="020B0604020202020204" pitchFamily="34" charset="0"/>
              </a:rPr>
              <a:t>Cucumber</a:t>
            </a:r>
          </a:p>
          <a:p>
            <a:r>
              <a:rPr lang="en-US" sz="2400" dirty="0" smtClean="0">
                <a:solidFill>
                  <a:schemeClr val="bg1"/>
                </a:solidFill>
                <a:latin typeface="Arial" panose="020B0604020202020204" pitchFamily="34" charset="0"/>
                <a:cs typeface="Arial" panose="020B0604020202020204" pitchFamily="34" charset="0"/>
              </a:rPr>
              <a:t>Cheese</a:t>
            </a:r>
          </a:p>
          <a:p>
            <a:r>
              <a:rPr lang="en-US" sz="2400" dirty="0" smtClean="0">
                <a:solidFill>
                  <a:schemeClr val="bg1"/>
                </a:solidFill>
                <a:latin typeface="Arial" panose="020B0604020202020204" pitchFamily="34" charset="0"/>
                <a:cs typeface="Arial" panose="020B0604020202020204" pitchFamily="34" charset="0"/>
              </a:rPr>
              <a:t>Apples</a:t>
            </a:r>
          </a:p>
          <a:p>
            <a:r>
              <a:rPr lang="en-US" sz="2400" dirty="0" smtClean="0">
                <a:solidFill>
                  <a:schemeClr val="bg1"/>
                </a:solidFill>
                <a:latin typeface="Arial" panose="020B0604020202020204" pitchFamily="34" charset="0"/>
                <a:cs typeface="Arial" panose="020B0604020202020204" pitchFamily="34" charset="0"/>
              </a:rPr>
              <a:t>Pork Chops</a:t>
            </a:r>
          </a:p>
          <a:p>
            <a:r>
              <a:rPr lang="en-US" sz="2400" dirty="0" smtClean="0">
                <a:solidFill>
                  <a:schemeClr val="bg1"/>
                </a:solidFill>
                <a:latin typeface="Arial" panose="020B0604020202020204" pitchFamily="34" charset="0"/>
                <a:cs typeface="Arial" panose="020B0604020202020204" pitchFamily="34" charset="0"/>
              </a:rPr>
              <a:t>Celery</a:t>
            </a:r>
          </a:p>
          <a:p>
            <a:r>
              <a:rPr lang="en-US" sz="2400" dirty="0" smtClean="0">
                <a:solidFill>
                  <a:schemeClr val="bg1"/>
                </a:solidFill>
                <a:latin typeface="Arial" panose="020B0604020202020204" pitchFamily="34" charset="0"/>
                <a:cs typeface="Arial" panose="020B0604020202020204" pitchFamily="34" charset="0"/>
              </a:rPr>
              <a:t>Eggs</a:t>
            </a:r>
            <a:endParaRPr lang="en-US" sz="2400" dirty="0">
              <a:solidFill>
                <a:schemeClr val="bg1"/>
              </a:solidFill>
              <a:latin typeface="Arial" panose="020B0604020202020204" pitchFamily="34" charset="0"/>
              <a:cs typeface="Arial" panose="020B0604020202020204" pitchFamily="34" charset="0"/>
            </a:endParaRPr>
          </a:p>
          <a:p>
            <a:endParaRPr lang="en-US" sz="2400" dirty="0" smtClean="0">
              <a:solidFill>
                <a:schemeClr val="bg1"/>
              </a:solidFill>
              <a:latin typeface="Arial" panose="020B0604020202020204" pitchFamily="34" charset="0"/>
              <a:cs typeface="Arial" panose="020B0604020202020204" pitchFamily="34" charset="0"/>
            </a:endParaRPr>
          </a:p>
          <a:p>
            <a:endParaRPr lang="en-US" sz="2400" dirty="0" smtClean="0">
              <a:solidFill>
                <a:schemeClr val="bg1"/>
              </a:solidFill>
              <a:latin typeface="Arial" panose="020B0604020202020204" pitchFamily="34" charset="0"/>
              <a:cs typeface="Arial" panose="020B0604020202020204" pitchFamily="34" charset="0"/>
            </a:endParaRPr>
          </a:p>
          <a:p>
            <a:pPr marL="457200" lvl="1" indent="0">
              <a:buNone/>
            </a:pPr>
            <a:endParaRPr lang="en-US" dirty="0" smtClean="0">
              <a:solidFill>
                <a:schemeClr val="bg1"/>
              </a:solidFill>
              <a:latin typeface="Arial" panose="020B0604020202020204" pitchFamily="34" charset="0"/>
              <a:cs typeface="Arial" panose="020B0604020202020204" pitchFamily="34" charset="0"/>
            </a:endParaRPr>
          </a:p>
          <a:p>
            <a:endParaRPr lang="en-US" sz="2400" dirty="0" smtClean="0">
              <a:solidFill>
                <a:schemeClr val="bg1"/>
              </a:solidFill>
              <a:latin typeface="Arial" panose="020B0604020202020204" pitchFamily="34" charset="0"/>
              <a:cs typeface="Arial" panose="020B0604020202020204" pitchFamily="34" charset="0"/>
            </a:endParaRPr>
          </a:p>
          <a:p>
            <a:pPr lvl="1"/>
            <a:endParaRPr lang="en-US" dirty="0" smtClean="0">
              <a:solidFill>
                <a:schemeClr val="bg1"/>
              </a:solidFill>
              <a:latin typeface="Arial" panose="020B0604020202020204" pitchFamily="34" charset="0"/>
              <a:cs typeface="Arial" panose="020B0604020202020204" pitchFamily="34" charset="0"/>
            </a:endParaRPr>
          </a:p>
          <a:p>
            <a:endParaRPr lang="en-US" sz="24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637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0" y="-4650"/>
            <a:ext cx="9144000" cy="760659"/>
          </a:xfrm>
          <a:prstGeom prst="rect">
            <a:avLst/>
          </a:prstGeom>
          <a:blipFill dpi="0" rotWithShape="1">
            <a:blip r:embed="rId4">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1122080" y="770731"/>
            <a:ext cx="3028950" cy="5127149"/>
          </a:xfrm>
        </p:spPr>
        <p:txBody>
          <a:bodyPr>
            <a:normAutofit/>
          </a:bodyPr>
          <a:lstStyle/>
          <a:p>
            <a:pPr lvl="1"/>
            <a:endParaRPr lang="en-US" sz="2000" dirty="0" smtClean="0">
              <a:solidFill>
                <a:schemeClr val="bg1"/>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Fruits</a:t>
            </a:r>
          </a:p>
          <a:p>
            <a:pPr lvl="1"/>
            <a:r>
              <a:rPr lang="en-US" dirty="0" smtClean="0">
                <a:solidFill>
                  <a:schemeClr val="bg1"/>
                </a:solidFill>
                <a:latin typeface="Arial" panose="020B0604020202020204" pitchFamily="34" charset="0"/>
                <a:cs typeface="Arial" panose="020B0604020202020204" pitchFamily="34" charset="0"/>
              </a:rPr>
              <a:t>Grapes</a:t>
            </a:r>
          </a:p>
          <a:p>
            <a:pPr lvl="1"/>
            <a:r>
              <a:rPr lang="en-US" dirty="0" smtClean="0">
                <a:solidFill>
                  <a:schemeClr val="bg1"/>
                </a:solidFill>
                <a:latin typeface="Arial" panose="020B0604020202020204" pitchFamily="34" charset="0"/>
                <a:cs typeface="Arial" panose="020B0604020202020204" pitchFamily="34" charset="0"/>
              </a:rPr>
              <a:t>Apples</a:t>
            </a:r>
          </a:p>
          <a:p>
            <a:pPr lvl="1"/>
            <a:r>
              <a:rPr lang="en-US" dirty="0" smtClean="0">
                <a:solidFill>
                  <a:schemeClr val="bg1"/>
                </a:solidFill>
                <a:latin typeface="Arial" panose="020B0604020202020204" pitchFamily="34" charset="0"/>
                <a:cs typeface="Arial" panose="020B0604020202020204" pitchFamily="34" charset="0"/>
              </a:rPr>
              <a:t>Watermelon</a:t>
            </a:r>
          </a:p>
          <a:p>
            <a:pPr lvl="1"/>
            <a:endParaRPr lang="en-US" sz="2000" dirty="0" smtClean="0">
              <a:solidFill>
                <a:schemeClr val="bg1"/>
              </a:solidFill>
              <a:latin typeface="Arial" panose="020B0604020202020204" pitchFamily="34" charset="0"/>
              <a:cs typeface="Arial" panose="020B0604020202020204" pitchFamily="34" charset="0"/>
            </a:endParaRPr>
          </a:p>
          <a:p>
            <a:endParaRPr lang="en-US" dirty="0" smtClean="0">
              <a:solidFill>
                <a:schemeClr val="bg1"/>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Vegetables</a:t>
            </a:r>
          </a:p>
          <a:p>
            <a:pPr lvl="1"/>
            <a:r>
              <a:rPr lang="en-US" dirty="0" smtClean="0">
                <a:solidFill>
                  <a:schemeClr val="bg1"/>
                </a:solidFill>
                <a:latin typeface="Arial" panose="020B0604020202020204" pitchFamily="34" charset="0"/>
                <a:cs typeface="Arial" panose="020B0604020202020204" pitchFamily="34" charset="0"/>
              </a:rPr>
              <a:t>Celery</a:t>
            </a:r>
          </a:p>
          <a:p>
            <a:pPr lvl="1"/>
            <a:r>
              <a:rPr lang="en-US" dirty="0" smtClean="0">
                <a:solidFill>
                  <a:schemeClr val="bg1"/>
                </a:solidFill>
                <a:latin typeface="Arial" panose="020B0604020202020204" pitchFamily="34" charset="0"/>
                <a:cs typeface="Arial" panose="020B0604020202020204" pitchFamily="34" charset="0"/>
              </a:rPr>
              <a:t>Lettuce </a:t>
            </a:r>
          </a:p>
          <a:p>
            <a:pPr lvl="1"/>
            <a:r>
              <a:rPr lang="en-US" dirty="0" smtClean="0">
                <a:solidFill>
                  <a:schemeClr val="bg1"/>
                </a:solidFill>
                <a:latin typeface="Arial" panose="020B0604020202020204" pitchFamily="34" charset="0"/>
                <a:cs typeface="Arial" panose="020B0604020202020204" pitchFamily="34" charset="0"/>
              </a:rPr>
              <a:t>Cucumber</a:t>
            </a:r>
            <a:endParaRPr lang="en-US" dirty="0">
              <a:solidFill>
                <a:schemeClr val="bg1"/>
              </a:solidFill>
              <a:latin typeface="Arial" panose="020B0604020202020204" pitchFamily="34" charset="0"/>
              <a:cs typeface="Arial" panose="020B0604020202020204" pitchFamily="34" charset="0"/>
            </a:endParaRPr>
          </a:p>
          <a:p>
            <a:pPr marL="457200" lvl="1" indent="0">
              <a:buNone/>
            </a:pPr>
            <a:endParaRPr lang="en-US" sz="2000" dirty="0" smtClean="0">
              <a:solidFill>
                <a:schemeClr val="bg1"/>
              </a:solidFill>
              <a:latin typeface="Arial" panose="020B0604020202020204" pitchFamily="34" charset="0"/>
              <a:cs typeface="Arial" panose="020B0604020202020204" pitchFamily="34" charset="0"/>
            </a:endParaRPr>
          </a:p>
          <a:p>
            <a:pPr marL="457200" lvl="1" indent="0">
              <a:buNone/>
            </a:pPr>
            <a:endParaRPr lang="en-US" sz="2000" dirty="0" smtClean="0">
              <a:solidFill>
                <a:schemeClr val="bg1"/>
              </a:solidFill>
              <a:latin typeface="Arial" panose="020B0604020202020204" pitchFamily="34" charset="0"/>
              <a:cs typeface="Arial" panose="020B0604020202020204" pitchFamily="34" charset="0"/>
            </a:endParaRPr>
          </a:p>
          <a:p>
            <a:endParaRPr lang="en-US" sz="2000" dirty="0" smtClean="0">
              <a:solidFill>
                <a:schemeClr val="bg1"/>
              </a:solidFill>
              <a:latin typeface="Arial" panose="020B0604020202020204" pitchFamily="34" charset="0"/>
              <a:cs typeface="Arial" panose="020B0604020202020204" pitchFamily="34" charset="0"/>
            </a:endParaRPr>
          </a:p>
          <a:p>
            <a:pPr lvl="1"/>
            <a:endParaRPr lang="en-US" dirty="0" smtClean="0">
              <a:solidFill>
                <a:schemeClr val="bg1"/>
              </a:solidFill>
              <a:latin typeface="Arial" panose="020B0604020202020204" pitchFamily="34" charset="0"/>
              <a:cs typeface="Arial" panose="020B0604020202020204" pitchFamily="34" charset="0"/>
            </a:endParaRPr>
          </a:p>
          <a:p>
            <a:endParaRPr lang="en-US" dirty="0" smtClean="0">
              <a:solidFill>
                <a:schemeClr val="bg1"/>
              </a:solidFill>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5609253" y="756009"/>
            <a:ext cx="3028950" cy="5509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000" dirty="0" smtClean="0">
              <a:solidFill>
                <a:schemeClr val="bg1"/>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Meats</a:t>
            </a:r>
          </a:p>
          <a:p>
            <a:pPr lvl="1"/>
            <a:r>
              <a:rPr lang="en-US" dirty="0" smtClean="0">
                <a:solidFill>
                  <a:schemeClr val="bg1"/>
                </a:solidFill>
                <a:latin typeface="Arial" panose="020B0604020202020204" pitchFamily="34" charset="0"/>
                <a:cs typeface="Arial" panose="020B0604020202020204" pitchFamily="34" charset="0"/>
              </a:rPr>
              <a:t>Chicken </a:t>
            </a:r>
          </a:p>
          <a:p>
            <a:pPr lvl="1"/>
            <a:r>
              <a:rPr lang="en-US" dirty="0" smtClean="0">
                <a:solidFill>
                  <a:schemeClr val="bg1"/>
                </a:solidFill>
                <a:latin typeface="Arial" panose="020B0604020202020204" pitchFamily="34" charset="0"/>
                <a:cs typeface="Arial" panose="020B0604020202020204" pitchFamily="34" charset="0"/>
              </a:rPr>
              <a:t>Bacon</a:t>
            </a:r>
          </a:p>
          <a:p>
            <a:pPr lvl="1">
              <a:lnSpc>
                <a:spcPct val="100000"/>
              </a:lnSpc>
            </a:pPr>
            <a:r>
              <a:rPr lang="en-US" dirty="0" smtClean="0">
                <a:solidFill>
                  <a:schemeClr val="bg1"/>
                </a:solidFill>
                <a:latin typeface="Arial" panose="020B0604020202020204" pitchFamily="34" charset="0"/>
                <a:cs typeface="Arial" panose="020B0604020202020204" pitchFamily="34" charset="0"/>
              </a:rPr>
              <a:t>Pork Chops</a:t>
            </a:r>
            <a:endParaRPr lang="en-US" sz="4400" dirty="0" smtClean="0">
              <a:solidFill>
                <a:schemeClr val="bg1"/>
              </a:solidFill>
              <a:latin typeface="Arial" panose="020B0604020202020204" pitchFamily="34" charset="0"/>
              <a:cs typeface="Arial" panose="020B0604020202020204" pitchFamily="34" charset="0"/>
            </a:endParaRPr>
          </a:p>
          <a:p>
            <a:pPr>
              <a:lnSpc>
                <a:spcPct val="100000"/>
              </a:lnSpc>
            </a:pPr>
            <a:endParaRPr lang="en-US" dirty="0" smtClean="0">
              <a:solidFill>
                <a:schemeClr val="bg1"/>
              </a:solidFill>
              <a:latin typeface="Arial" panose="020B0604020202020204" pitchFamily="34" charset="0"/>
              <a:cs typeface="Arial" panose="020B0604020202020204" pitchFamily="34" charset="0"/>
            </a:endParaRPr>
          </a:p>
          <a:p>
            <a:pPr>
              <a:lnSpc>
                <a:spcPct val="100000"/>
              </a:lnSpc>
            </a:pPr>
            <a:r>
              <a:rPr lang="en-US" dirty="0" smtClean="0">
                <a:solidFill>
                  <a:schemeClr val="bg1"/>
                </a:solidFill>
                <a:latin typeface="Arial" panose="020B0604020202020204" pitchFamily="34" charset="0"/>
                <a:cs typeface="Arial" panose="020B0604020202020204" pitchFamily="34" charset="0"/>
              </a:rPr>
              <a:t>Dairy</a:t>
            </a:r>
          </a:p>
          <a:p>
            <a:pPr lvl="1"/>
            <a:r>
              <a:rPr lang="en-US" dirty="0" smtClean="0">
                <a:solidFill>
                  <a:schemeClr val="bg1"/>
                </a:solidFill>
                <a:latin typeface="Arial" panose="020B0604020202020204" pitchFamily="34" charset="0"/>
                <a:cs typeface="Arial" panose="020B0604020202020204" pitchFamily="34" charset="0"/>
              </a:rPr>
              <a:t>Eggs</a:t>
            </a:r>
          </a:p>
          <a:p>
            <a:pPr lvl="1"/>
            <a:r>
              <a:rPr lang="en-US" dirty="0" smtClean="0">
                <a:solidFill>
                  <a:schemeClr val="bg1"/>
                </a:solidFill>
                <a:latin typeface="Arial" panose="020B0604020202020204" pitchFamily="34" charset="0"/>
                <a:cs typeface="Arial" panose="020B0604020202020204" pitchFamily="34" charset="0"/>
              </a:rPr>
              <a:t>Milk </a:t>
            </a:r>
          </a:p>
          <a:p>
            <a:pPr lvl="1"/>
            <a:r>
              <a:rPr lang="en-US" dirty="0" smtClean="0">
                <a:solidFill>
                  <a:schemeClr val="bg1"/>
                </a:solidFill>
                <a:latin typeface="Arial" panose="020B0604020202020204" pitchFamily="34" charset="0"/>
                <a:cs typeface="Arial" panose="020B0604020202020204" pitchFamily="34" charset="0"/>
              </a:rPr>
              <a:t>Cheese</a:t>
            </a:r>
          </a:p>
          <a:p>
            <a:pPr marL="457200" lvl="1" indent="0">
              <a:buFont typeface="Arial" panose="020B0604020202020204" pitchFamily="34" charset="0"/>
              <a:buNone/>
            </a:pPr>
            <a:endParaRPr lang="en-US" sz="2000" dirty="0" smtClean="0">
              <a:solidFill>
                <a:schemeClr val="bg1"/>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en-US" sz="2000" dirty="0" smtClean="0">
              <a:solidFill>
                <a:schemeClr val="bg1"/>
              </a:solidFill>
              <a:latin typeface="Arial" panose="020B0604020202020204" pitchFamily="34" charset="0"/>
              <a:cs typeface="Arial" panose="020B0604020202020204" pitchFamily="34" charset="0"/>
            </a:endParaRPr>
          </a:p>
          <a:p>
            <a:endParaRPr lang="en-US" sz="2000" dirty="0" smtClean="0">
              <a:solidFill>
                <a:schemeClr val="bg1"/>
              </a:solidFill>
              <a:latin typeface="Arial" panose="020B0604020202020204" pitchFamily="34" charset="0"/>
              <a:cs typeface="Arial" panose="020B0604020202020204" pitchFamily="34" charset="0"/>
            </a:endParaRPr>
          </a:p>
          <a:p>
            <a:pPr lvl="1"/>
            <a:endParaRPr lang="en-US" dirty="0" smtClean="0">
              <a:solidFill>
                <a:schemeClr val="bg1"/>
              </a:solidFill>
              <a:latin typeface="Arial" panose="020B0604020202020204" pitchFamily="34" charset="0"/>
              <a:cs typeface="Arial" panose="020B0604020202020204" pitchFamily="34" charset="0"/>
            </a:endParaRPr>
          </a:p>
          <a:p>
            <a:endParaRPr lang="en-US"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3657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001" y="3795718"/>
            <a:ext cx="3109074" cy="28695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65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5">
              <a:alphaModFix amt="4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aseline="-25000"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6" name="Title 1"/>
          <p:cNvSpPr>
            <a:spLocks noGrp="1"/>
          </p:cNvSpPr>
          <p:nvPr>
            <p:ph type="title"/>
          </p:nvPr>
        </p:nvSpPr>
        <p:spPr>
          <a:xfrm>
            <a:off x="1326288" y="16819"/>
            <a:ext cx="7817711" cy="759012"/>
          </a:xfrm>
        </p:spPr>
        <p:txBody>
          <a:bodyPr>
            <a:normAutofit/>
          </a:body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7" name="TextBox 6"/>
          <p:cNvSpPr txBox="1"/>
          <p:nvPr/>
        </p:nvSpPr>
        <p:spPr>
          <a:xfrm>
            <a:off x="661124" y="1472548"/>
            <a:ext cx="7821750" cy="523220"/>
          </a:xfrm>
          <a:prstGeom prst="rect">
            <a:avLst/>
          </a:prstGeom>
          <a:noFill/>
        </p:spPr>
        <p:txBody>
          <a:bodyPr wrap="square" rtlCol="0">
            <a:spAutoFit/>
          </a:bodyPr>
          <a:lstStyle/>
          <a:p>
            <a:pPr algn="ctr"/>
            <a:r>
              <a:rPr lang="en-US" sz="2800" b="1" i="1" dirty="0" smtClean="0">
                <a:solidFill>
                  <a:schemeClr val="bg1"/>
                </a:solidFill>
                <a:latin typeface="Arial" panose="020B0604020202020204" pitchFamily="34" charset="0"/>
                <a:cs typeface="Arial" panose="020B0604020202020204" pitchFamily="34" charset="0"/>
              </a:rPr>
              <a:t>Memory</a:t>
            </a:r>
            <a:endParaRPr lang="en-US" sz="2800" b="1" i="1"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0000" y="2699685"/>
            <a:ext cx="3256943" cy="3987201"/>
          </a:xfrm>
          <a:prstGeom prst="rect">
            <a:avLst/>
          </a:prstGeom>
        </p:spPr>
      </p:pic>
    </p:spTree>
    <p:extLst>
      <p:ext uri="{BB962C8B-B14F-4D97-AF65-F5344CB8AC3E}">
        <p14:creationId xmlns:p14="http://schemas.microsoft.com/office/powerpoint/2010/main" val="1051729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001" y="3795718"/>
            <a:ext cx="3109074" cy="28695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65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5">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aseline="-25000"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6" name="Title 1"/>
          <p:cNvSpPr>
            <a:spLocks noGrp="1"/>
          </p:cNvSpPr>
          <p:nvPr>
            <p:ph type="title"/>
          </p:nvPr>
        </p:nvSpPr>
        <p:spPr>
          <a:xfrm>
            <a:off x="1326288" y="16819"/>
            <a:ext cx="7817711" cy="759012"/>
          </a:xfrm>
        </p:spPr>
        <p:txBody>
          <a:bodyPr>
            <a:normAutofit/>
          </a:body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7" name="TextBox 6"/>
          <p:cNvSpPr txBox="1"/>
          <p:nvPr/>
        </p:nvSpPr>
        <p:spPr>
          <a:xfrm>
            <a:off x="664159" y="1286784"/>
            <a:ext cx="7821750" cy="523220"/>
          </a:xfrm>
          <a:prstGeom prst="rect">
            <a:avLst/>
          </a:prstGeom>
          <a:noFill/>
        </p:spPr>
        <p:txBody>
          <a:bodyPr wrap="square" rtlCol="0">
            <a:spAutoFit/>
          </a:bodyPr>
          <a:lstStyle/>
          <a:p>
            <a:pPr algn="ctr"/>
            <a:r>
              <a:rPr lang="en-US" sz="2800" b="1" i="1" dirty="0" smtClean="0">
                <a:solidFill>
                  <a:schemeClr val="bg1"/>
                </a:solidFill>
                <a:latin typeface="Arial" panose="020B0604020202020204" pitchFamily="34" charset="0"/>
                <a:cs typeface="Arial" panose="020B0604020202020204" pitchFamily="34" charset="0"/>
              </a:rPr>
              <a:t>Note Taking</a:t>
            </a:r>
            <a:endParaRPr lang="en-US" sz="2800" b="1" i="1"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3999" y="2129700"/>
            <a:ext cx="6096000" cy="4038600"/>
          </a:xfrm>
          <a:prstGeom prst="rect">
            <a:avLst/>
          </a:prstGeom>
          <a:ln w="9525" cap="sq">
            <a:solidFill>
              <a:srgbClr val="FFFF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90279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0" y="-4650"/>
            <a:ext cx="9144000" cy="760659"/>
          </a:xfrm>
          <a:prstGeom prst="rect">
            <a:avLst/>
          </a:prstGeom>
          <a:blipFill dpi="0" rotWithShape="1">
            <a:blip r:embed="rId4">
              <a:alphaModFix amt="34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9" name="Title 1"/>
          <p:cNvSpPr txBox="1">
            <a:spLocks/>
          </p:cNvSpPr>
          <p:nvPr/>
        </p:nvSpPr>
        <p:spPr>
          <a:xfrm>
            <a:off x="1326288" y="16819"/>
            <a:ext cx="7817711" cy="759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rPr>
              <a:t>Listening: Cues</a:t>
            </a:r>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pic>
        <p:nvPicPr>
          <p:cNvPr id="10" name="Picture 2" descr="Image result for mouth">
            <a:extLst>
              <a:ext uri="{FF2B5EF4-FFF2-40B4-BE49-F238E27FC236}">
                <a16:creationId xmlns:a16="http://schemas.microsoft.com/office/drawing/2014/main" id="{BA3003D5-D7F2-4EDD-856B-9E208A3D12C2}"/>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21239" y="2443162"/>
            <a:ext cx="231457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visual">
            <a:extLst>
              <a:ext uri="{FF2B5EF4-FFF2-40B4-BE49-F238E27FC236}">
                <a16:creationId xmlns:a16="http://schemas.microsoft.com/office/drawing/2014/main" id="{C51939A4-1150-4728-843A-1B8E6AACDF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7053" y="2443162"/>
            <a:ext cx="266700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17AFB57-1B4A-461E-8529-5A79BBD0C47C}"/>
              </a:ext>
            </a:extLst>
          </p:cNvPr>
          <p:cNvPicPr>
            <a:picLocks noChangeAspect="1"/>
          </p:cNvPicPr>
          <p:nvPr/>
        </p:nvPicPr>
        <p:blipFill>
          <a:blip r:embed="rId8"/>
          <a:stretch>
            <a:fillRect/>
          </a:stretch>
        </p:blipFill>
        <p:spPr>
          <a:xfrm>
            <a:off x="5640287" y="2443163"/>
            <a:ext cx="3287478" cy="1971674"/>
          </a:xfrm>
          <a:prstGeom prst="rect">
            <a:avLst/>
          </a:prstGeom>
        </p:spPr>
      </p:pic>
    </p:spTree>
    <p:extLst>
      <p:ext uri="{BB962C8B-B14F-4D97-AF65-F5344CB8AC3E}">
        <p14:creationId xmlns:p14="http://schemas.microsoft.com/office/powerpoint/2010/main" val="36972627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0" y="-4650"/>
            <a:ext cx="9144000" cy="760659"/>
          </a:xfrm>
          <a:prstGeom prst="rect">
            <a:avLst/>
          </a:prstGeom>
          <a:blipFill dpi="0" rotWithShape="1">
            <a:blip r:embed="rId4" cstate="print">
              <a:alphaModFix amt="4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9" name="Title 1"/>
          <p:cNvSpPr txBox="1">
            <a:spLocks/>
          </p:cNvSpPr>
          <p:nvPr/>
        </p:nvSpPr>
        <p:spPr>
          <a:xfrm>
            <a:off x="1326288" y="16819"/>
            <a:ext cx="7817711" cy="759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rPr>
              <a:t>Listening</a:t>
            </a:r>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2" name="Content Placeholder 1"/>
          <p:cNvSpPr>
            <a:spLocks noGrp="1"/>
          </p:cNvSpPr>
          <p:nvPr>
            <p:ph idx="1"/>
          </p:nvPr>
        </p:nvSpPr>
        <p:spPr>
          <a:xfrm>
            <a:off x="2763944" y="1241434"/>
            <a:ext cx="3158550" cy="481091"/>
          </a:xfrm>
        </p:spPr>
        <p:txBody>
          <a:bodyPr/>
          <a:lstStyle/>
          <a:p>
            <a:pPr marL="0" indent="0">
              <a:buNone/>
            </a:pPr>
            <a:r>
              <a:rPr lang="en-US" dirty="0" smtClean="0">
                <a:solidFill>
                  <a:schemeClr val="bg1"/>
                </a:solidFill>
              </a:rPr>
              <a:t>What is important?</a:t>
            </a:r>
          </a:p>
        </p:txBody>
      </p:sp>
      <p:sp>
        <p:nvSpPr>
          <p:cNvPr id="3" name="Rectangle 2"/>
          <p:cNvSpPr/>
          <p:nvPr/>
        </p:nvSpPr>
        <p:spPr>
          <a:xfrm>
            <a:off x="2426700" y="2440153"/>
            <a:ext cx="4068550" cy="523220"/>
          </a:xfrm>
          <a:prstGeom prst="rect">
            <a:avLst/>
          </a:prstGeom>
        </p:spPr>
        <p:txBody>
          <a:bodyPr wrap="none">
            <a:spAutoFit/>
          </a:bodyPr>
          <a:lstStyle/>
          <a:p>
            <a:r>
              <a:rPr lang="en-US" sz="2800" dirty="0" smtClean="0">
                <a:solidFill>
                  <a:schemeClr val="bg1"/>
                </a:solidFill>
              </a:rPr>
              <a:t>What are the main points?</a:t>
            </a:r>
            <a:endParaRPr lang="en-US" sz="2800" dirty="0">
              <a:solidFill>
                <a:schemeClr val="bg1"/>
              </a:solidFill>
            </a:endParaRPr>
          </a:p>
        </p:txBody>
      </p:sp>
      <p:sp>
        <p:nvSpPr>
          <p:cNvPr id="4" name="Rectangle 3"/>
          <p:cNvSpPr/>
          <p:nvPr/>
        </p:nvSpPr>
        <p:spPr>
          <a:xfrm>
            <a:off x="2917604" y="3751948"/>
            <a:ext cx="2851230" cy="523220"/>
          </a:xfrm>
          <a:prstGeom prst="rect">
            <a:avLst/>
          </a:prstGeom>
        </p:spPr>
        <p:txBody>
          <a:bodyPr wrap="none">
            <a:spAutoFit/>
          </a:bodyPr>
          <a:lstStyle/>
          <a:p>
            <a:r>
              <a:rPr lang="en-US" sz="2800" dirty="0">
                <a:solidFill>
                  <a:schemeClr val="bg1"/>
                </a:solidFill>
              </a:rPr>
              <a:t>What is repeated?</a:t>
            </a:r>
          </a:p>
        </p:txBody>
      </p:sp>
      <p:sp>
        <p:nvSpPr>
          <p:cNvPr id="5" name="Rectangle 4"/>
          <p:cNvSpPr/>
          <p:nvPr/>
        </p:nvSpPr>
        <p:spPr>
          <a:xfrm>
            <a:off x="874931" y="5191757"/>
            <a:ext cx="5761916" cy="523220"/>
          </a:xfrm>
          <a:prstGeom prst="rect">
            <a:avLst/>
          </a:prstGeom>
        </p:spPr>
        <p:txBody>
          <a:bodyPr wrap="square">
            <a:spAutoFit/>
          </a:bodyPr>
          <a:lstStyle/>
          <a:p>
            <a:r>
              <a:rPr lang="en-US" sz="2800" dirty="0">
                <a:solidFill>
                  <a:schemeClr val="bg1"/>
                </a:solidFill>
              </a:rPr>
              <a:t>What is related to </a:t>
            </a:r>
            <a:r>
              <a:rPr lang="en-US" sz="2800" dirty="0" smtClean="0">
                <a:solidFill>
                  <a:schemeClr val="bg1"/>
                </a:solidFill>
              </a:rPr>
              <a:t>yesterday’s </a:t>
            </a:r>
            <a:r>
              <a:rPr lang="en-US" sz="2800" dirty="0">
                <a:solidFill>
                  <a:schemeClr val="bg1"/>
                </a:solidFill>
              </a:rPr>
              <a:t>lesson?</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104" y="1028756"/>
            <a:ext cx="2353260" cy="107908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5250" y="2043338"/>
            <a:ext cx="2389839" cy="131685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104" y="3434067"/>
            <a:ext cx="2560542" cy="141439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1564" y="4791894"/>
            <a:ext cx="2420322" cy="1322947"/>
          </a:xfrm>
          <a:prstGeom prst="rect">
            <a:avLst/>
          </a:prstGeom>
        </p:spPr>
      </p:pic>
    </p:spTree>
    <p:extLst>
      <p:ext uri="{BB962C8B-B14F-4D97-AF65-F5344CB8AC3E}">
        <p14:creationId xmlns:p14="http://schemas.microsoft.com/office/powerpoint/2010/main" val="1716649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0" y="-4650"/>
            <a:ext cx="9144000" cy="760659"/>
          </a:xfrm>
          <a:prstGeom prst="rect">
            <a:avLst/>
          </a:prstGeom>
          <a:blipFill dpi="0" rotWithShape="1">
            <a:blip r:embed="rId4">
              <a:alphaModFix amt="52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9" name="Title 1"/>
          <p:cNvSpPr txBox="1">
            <a:spLocks/>
          </p:cNvSpPr>
          <p:nvPr/>
        </p:nvSpPr>
        <p:spPr>
          <a:xfrm>
            <a:off x="1326288" y="16819"/>
            <a:ext cx="7817711" cy="759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rPr>
              <a:t>The Cornell Method</a:t>
            </a:r>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10" name="Text Placeholder 6">
            <a:extLst>
              <a:ext uri="{FF2B5EF4-FFF2-40B4-BE49-F238E27FC236}">
                <a16:creationId xmlns:a16="http://schemas.microsoft.com/office/drawing/2014/main" id="{8B5C6EDF-19FE-4867-BB30-C9B9560872AE}"/>
              </a:ext>
            </a:extLst>
          </p:cNvPr>
          <p:cNvSpPr txBox="1">
            <a:spLocks/>
          </p:cNvSpPr>
          <p:nvPr/>
        </p:nvSpPr>
        <p:spPr>
          <a:xfrm>
            <a:off x="3070746" y="1822450"/>
            <a:ext cx="5181600" cy="2372958"/>
          </a:xfrm>
          <a:prstGeom prst="rect">
            <a:avLst/>
          </a:prstGeom>
        </p:spPr>
        <p:style>
          <a:lnRef idx="2">
            <a:schemeClr val="dk1"/>
          </a:lnRef>
          <a:fillRef idx="1">
            <a:schemeClr val="lt1"/>
          </a:fillRef>
          <a:effectRef idx="0">
            <a:schemeClr val="dk1"/>
          </a:effectRef>
          <a:fontRef idx="minor">
            <a:schemeClr val="dk1"/>
          </a:fontRef>
        </p:style>
        <p:txBody>
          <a:bodyPr/>
          <a:lstStyle>
            <a:lvl1pPr marL="337559" indent="-337559" algn="l" defTabSz="900166" rtl="0" eaLnBrk="0" fontAlgn="base" hangingPunct="0">
              <a:spcBef>
                <a:spcPct val="20000"/>
              </a:spcBef>
              <a:spcAft>
                <a:spcPct val="0"/>
              </a:spcAft>
              <a:buChar char="•"/>
              <a:defRPr sz="2620">
                <a:solidFill>
                  <a:schemeClr val="dk1"/>
                </a:solidFill>
                <a:latin typeface="+mn-lt"/>
                <a:ea typeface="+mn-ea"/>
                <a:cs typeface="+mn-cs"/>
              </a:defRPr>
            </a:lvl1pPr>
            <a:lvl2pPr marL="730665" indent="-280582" algn="l" defTabSz="900166" rtl="0" eaLnBrk="0" fontAlgn="base" hangingPunct="0">
              <a:spcBef>
                <a:spcPct val="20000"/>
              </a:spcBef>
              <a:spcAft>
                <a:spcPct val="0"/>
              </a:spcAft>
              <a:buChar char="•"/>
              <a:defRPr sz="2169">
                <a:solidFill>
                  <a:schemeClr val="dk1"/>
                </a:solidFill>
                <a:latin typeface="+mn-lt"/>
                <a:ea typeface="+mn-ea"/>
                <a:cs typeface="+mn-cs"/>
              </a:defRPr>
            </a:lvl2pPr>
            <a:lvl3pPr marL="1125199" indent="-225043" algn="l" defTabSz="900166" rtl="0" eaLnBrk="0" fontAlgn="base" hangingPunct="0">
              <a:spcBef>
                <a:spcPct val="20000"/>
              </a:spcBef>
              <a:spcAft>
                <a:spcPct val="0"/>
              </a:spcAft>
              <a:buChar char="•"/>
              <a:defRPr sz="1807">
                <a:solidFill>
                  <a:schemeClr val="dk1"/>
                </a:solidFill>
                <a:latin typeface="+mn-lt"/>
                <a:ea typeface="+mn-ea"/>
                <a:cs typeface="+mn-cs"/>
              </a:defRPr>
            </a:lvl3pPr>
            <a:lvl4pPr marL="1575269" indent="-225043" algn="l" defTabSz="900166" rtl="0" eaLnBrk="0" fontAlgn="base" hangingPunct="0">
              <a:spcBef>
                <a:spcPct val="20000"/>
              </a:spcBef>
              <a:spcAft>
                <a:spcPct val="0"/>
              </a:spcAft>
              <a:buChar char="–"/>
              <a:defRPr sz="1807">
                <a:solidFill>
                  <a:schemeClr val="dk1"/>
                </a:solidFill>
                <a:latin typeface="+mn-lt"/>
                <a:ea typeface="+mn-ea"/>
                <a:cs typeface="+mn-cs"/>
              </a:defRPr>
            </a:lvl4pPr>
            <a:lvl5pPr marL="2025357" indent="-225043" algn="l" defTabSz="900166" rtl="0" eaLnBrk="0" fontAlgn="base" hangingPunct="0">
              <a:spcBef>
                <a:spcPct val="20000"/>
              </a:spcBef>
              <a:spcAft>
                <a:spcPct val="0"/>
              </a:spcAft>
              <a:buChar char="»"/>
              <a:defRPr sz="1807">
                <a:solidFill>
                  <a:schemeClr val="dk1"/>
                </a:solidFill>
                <a:latin typeface="+mn-lt"/>
                <a:ea typeface="+mn-ea"/>
                <a:cs typeface="+mn-cs"/>
              </a:defRPr>
            </a:lvl5pPr>
            <a:lvl6pPr marL="2435552" indent="-225043" algn="l" defTabSz="900166" rtl="0" eaLnBrk="0" fontAlgn="base" hangingPunct="0">
              <a:spcBef>
                <a:spcPct val="20000"/>
              </a:spcBef>
              <a:spcAft>
                <a:spcPct val="0"/>
              </a:spcAft>
              <a:buChar char="»"/>
              <a:defRPr sz="1807">
                <a:solidFill>
                  <a:schemeClr val="dk1"/>
                </a:solidFill>
                <a:latin typeface="+mn-lt"/>
                <a:ea typeface="+mn-ea"/>
                <a:cs typeface="+mn-cs"/>
              </a:defRPr>
            </a:lvl6pPr>
            <a:lvl7pPr marL="2845746" indent="-225043" algn="l" defTabSz="900166" rtl="0" eaLnBrk="0" fontAlgn="base" hangingPunct="0">
              <a:spcBef>
                <a:spcPct val="20000"/>
              </a:spcBef>
              <a:spcAft>
                <a:spcPct val="0"/>
              </a:spcAft>
              <a:buChar char="»"/>
              <a:defRPr sz="1807">
                <a:solidFill>
                  <a:schemeClr val="dk1"/>
                </a:solidFill>
                <a:latin typeface="+mn-lt"/>
                <a:ea typeface="+mn-ea"/>
                <a:cs typeface="+mn-cs"/>
              </a:defRPr>
            </a:lvl7pPr>
            <a:lvl8pPr marL="3255955" indent="-225043" algn="l" defTabSz="900166" rtl="0" eaLnBrk="0" fontAlgn="base" hangingPunct="0">
              <a:spcBef>
                <a:spcPct val="20000"/>
              </a:spcBef>
              <a:spcAft>
                <a:spcPct val="0"/>
              </a:spcAft>
              <a:buChar char="»"/>
              <a:defRPr sz="1807">
                <a:solidFill>
                  <a:schemeClr val="dk1"/>
                </a:solidFill>
                <a:latin typeface="+mn-lt"/>
                <a:ea typeface="+mn-ea"/>
                <a:cs typeface="+mn-cs"/>
              </a:defRPr>
            </a:lvl8pPr>
            <a:lvl9pPr marL="3666157" indent="-225043" algn="l" defTabSz="900166" rtl="0" eaLnBrk="0" fontAlgn="base" hangingPunct="0">
              <a:spcBef>
                <a:spcPct val="20000"/>
              </a:spcBef>
              <a:spcAft>
                <a:spcPct val="0"/>
              </a:spcAft>
              <a:buChar char="»"/>
              <a:defRPr sz="1807">
                <a:solidFill>
                  <a:schemeClr val="dk1"/>
                </a:solidFill>
                <a:latin typeface="+mn-lt"/>
                <a:ea typeface="+mn-ea"/>
                <a:cs typeface="+mn-cs"/>
              </a:defRPr>
            </a:lvl9pPr>
          </a:lstStyle>
          <a:p>
            <a:pPr marL="114300" indent="0" algn="ctr">
              <a:buFontTx/>
              <a:buNone/>
            </a:pPr>
            <a:r>
              <a:rPr lang="en-US" kern="0" smtClean="0"/>
              <a:t>Lecture Notes</a:t>
            </a:r>
          </a:p>
          <a:p>
            <a:pPr marL="628650" indent="-514350" algn="ctr">
              <a:buFontTx/>
              <a:buAutoNum type="arabicPeriod"/>
            </a:pPr>
            <a:r>
              <a:rPr lang="en-US" kern="0" smtClean="0"/>
              <a:t>Note One</a:t>
            </a:r>
          </a:p>
          <a:p>
            <a:pPr marL="628650" indent="-514350" algn="ctr">
              <a:buFontTx/>
              <a:buAutoNum type="arabicPeriod"/>
            </a:pPr>
            <a:r>
              <a:rPr lang="en-US" kern="0" smtClean="0"/>
              <a:t>Note Two</a:t>
            </a:r>
          </a:p>
          <a:p>
            <a:pPr marL="628650" indent="-514350" algn="ctr">
              <a:buFontTx/>
              <a:buAutoNum type="arabicPeriod"/>
            </a:pPr>
            <a:r>
              <a:rPr lang="en-US" kern="0" smtClean="0"/>
              <a:t>Note Three</a:t>
            </a:r>
          </a:p>
          <a:p>
            <a:pPr marL="628650" indent="-514350" algn="ctr">
              <a:buFontTx/>
              <a:buAutoNum type="arabicPeriod"/>
            </a:pPr>
            <a:endParaRPr lang="en-US" kern="0" dirty="0"/>
          </a:p>
        </p:txBody>
      </p:sp>
      <p:sp>
        <p:nvSpPr>
          <p:cNvPr id="11" name="Text Placeholder 5">
            <a:extLst>
              <a:ext uri="{FF2B5EF4-FFF2-40B4-BE49-F238E27FC236}">
                <a16:creationId xmlns:a16="http://schemas.microsoft.com/office/drawing/2014/main" id="{49B5CC31-74A1-4FF6-9F5C-1C4EA6AD39A8}"/>
              </a:ext>
            </a:extLst>
          </p:cNvPr>
          <p:cNvSpPr txBox="1">
            <a:spLocks/>
          </p:cNvSpPr>
          <p:nvPr/>
        </p:nvSpPr>
        <p:spPr>
          <a:xfrm>
            <a:off x="838200" y="1825625"/>
            <a:ext cx="2232546" cy="2372958"/>
          </a:xfrm>
          <a:prstGeom prst="rect">
            <a:avLst/>
          </a:prstGeom>
        </p:spPr>
        <p:style>
          <a:lnRef idx="2">
            <a:schemeClr val="dk1"/>
          </a:lnRef>
          <a:fillRef idx="1">
            <a:schemeClr val="lt1"/>
          </a:fillRef>
          <a:effectRef idx="0">
            <a:schemeClr val="dk1"/>
          </a:effectRef>
          <a:fontRef idx="minor">
            <a:schemeClr val="dk1"/>
          </a:fontRef>
        </p:style>
        <p:txBody>
          <a:bodyPr/>
          <a:lstStyle>
            <a:lvl1pPr marL="337559" indent="-337559" algn="l" defTabSz="900166" rtl="0" eaLnBrk="0" fontAlgn="base" hangingPunct="0">
              <a:spcBef>
                <a:spcPct val="20000"/>
              </a:spcBef>
              <a:spcAft>
                <a:spcPct val="0"/>
              </a:spcAft>
              <a:buChar char="•"/>
              <a:defRPr sz="2620">
                <a:solidFill>
                  <a:schemeClr val="dk1"/>
                </a:solidFill>
                <a:latin typeface="+mn-lt"/>
                <a:ea typeface="+mn-ea"/>
                <a:cs typeface="+mn-cs"/>
              </a:defRPr>
            </a:lvl1pPr>
            <a:lvl2pPr marL="730665" indent="-280582" algn="l" defTabSz="900166" rtl="0" eaLnBrk="0" fontAlgn="base" hangingPunct="0">
              <a:spcBef>
                <a:spcPct val="20000"/>
              </a:spcBef>
              <a:spcAft>
                <a:spcPct val="0"/>
              </a:spcAft>
              <a:buChar char="•"/>
              <a:defRPr sz="2169">
                <a:solidFill>
                  <a:schemeClr val="dk1"/>
                </a:solidFill>
                <a:latin typeface="+mn-lt"/>
                <a:ea typeface="+mn-ea"/>
                <a:cs typeface="+mn-cs"/>
              </a:defRPr>
            </a:lvl2pPr>
            <a:lvl3pPr marL="1125199" indent="-225043" algn="l" defTabSz="900166" rtl="0" eaLnBrk="0" fontAlgn="base" hangingPunct="0">
              <a:spcBef>
                <a:spcPct val="20000"/>
              </a:spcBef>
              <a:spcAft>
                <a:spcPct val="0"/>
              </a:spcAft>
              <a:buChar char="•"/>
              <a:defRPr sz="1807">
                <a:solidFill>
                  <a:schemeClr val="dk1"/>
                </a:solidFill>
                <a:latin typeface="+mn-lt"/>
                <a:ea typeface="+mn-ea"/>
                <a:cs typeface="+mn-cs"/>
              </a:defRPr>
            </a:lvl3pPr>
            <a:lvl4pPr marL="1575269" indent="-225043" algn="l" defTabSz="900166" rtl="0" eaLnBrk="0" fontAlgn="base" hangingPunct="0">
              <a:spcBef>
                <a:spcPct val="20000"/>
              </a:spcBef>
              <a:spcAft>
                <a:spcPct val="0"/>
              </a:spcAft>
              <a:buChar char="–"/>
              <a:defRPr sz="1807">
                <a:solidFill>
                  <a:schemeClr val="dk1"/>
                </a:solidFill>
                <a:latin typeface="+mn-lt"/>
                <a:ea typeface="+mn-ea"/>
                <a:cs typeface="+mn-cs"/>
              </a:defRPr>
            </a:lvl4pPr>
            <a:lvl5pPr marL="2025357" indent="-225043" algn="l" defTabSz="900166" rtl="0" eaLnBrk="0" fontAlgn="base" hangingPunct="0">
              <a:spcBef>
                <a:spcPct val="20000"/>
              </a:spcBef>
              <a:spcAft>
                <a:spcPct val="0"/>
              </a:spcAft>
              <a:buChar char="»"/>
              <a:defRPr sz="1807">
                <a:solidFill>
                  <a:schemeClr val="dk1"/>
                </a:solidFill>
                <a:latin typeface="+mn-lt"/>
                <a:ea typeface="+mn-ea"/>
                <a:cs typeface="+mn-cs"/>
              </a:defRPr>
            </a:lvl5pPr>
            <a:lvl6pPr marL="2435552" indent="-225043" algn="l" defTabSz="900166" rtl="0" eaLnBrk="0" fontAlgn="base" hangingPunct="0">
              <a:spcBef>
                <a:spcPct val="20000"/>
              </a:spcBef>
              <a:spcAft>
                <a:spcPct val="0"/>
              </a:spcAft>
              <a:buChar char="»"/>
              <a:defRPr sz="1807">
                <a:solidFill>
                  <a:schemeClr val="dk1"/>
                </a:solidFill>
                <a:latin typeface="+mn-lt"/>
                <a:ea typeface="+mn-ea"/>
                <a:cs typeface="+mn-cs"/>
              </a:defRPr>
            </a:lvl6pPr>
            <a:lvl7pPr marL="2845746" indent="-225043" algn="l" defTabSz="900166" rtl="0" eaLnBrk="0" fontAlgn="base" hangingPunct="0">
              <a:spcBef>
                <a:spcPct val="20000"/>
              </a:spcBef>
              <a:spcAft>
                <a:spcPct val="0"/>
              </a:spcAft>
              <a:buChar char="»"/>
              <a:defRPr sz="1807">
                <a:solidFill>
                  <a:schemeClr val="dk1"/>
                </a:solidFill>
                <a:latin typeface="+mn-lt"/>
                <a:ea typeface="+mn-ea"/>
                <a:cs typeface="+mn-cs"/>
              </a:defRPr>
            </a:lvl7pPr>
            <a:lvl8pPr marL="3255955" indent="-225043" algn="l" defTabSz="900166" rtl="0" eaLnBrk="0" fontAlgn="base" hangingPunct="0">
              <a:spcBef>
                <a:spcPct val="20000"/>
              </a:spcBef>
              <a:spcAft>
                <a:spcPct val="0"/>
              </a:spcAft>
              <a:buChar char="»"/>
              <a:defRPr sz="1807">
                <a:solidFill>
                  <a:schemeClr val="dk1"/>
                </a:solidFill>
                <a:latin typeface="+mn-lt"/>
                <a:ea typeface="+mn-ea"/>
                <a:cs typeface="+mn-cs"/>
              </a:defRPr>
            </a:lvl8pPr>
            <a:lvl9pPr marL="3666157" indent="-225043" algn="l" defTabSz="900166" rtl="0" eaLnBrk="0" fontAlgn="base" hangingPunct="0">
              <a:spcBef>
                <a:spcPct val="20000"/>
              </a:spcBef>
              <a:spcAft>
                <a:spcPct val="0"/>
              </a:spcAft>
              <a:buChar char="»"/>
              <a:defRPr sz="1807">
                <a:solidFill>
                  <a:schemeClr val="dk1"/>
                </a:solidFill>
                <a:latin typeface="+mn-lt"/>
                <a:ea typeface="+mn-ea"/>
                <a:cs typeface="+mn-cs"/>
              </a:defRPr>
            </a:lvl9pPr>
          </a:lstStyle>
          <a:p>
            <a:pPr marL="114300" indent="0" algn="ctr">
              <a:buFontTx/>
              <a:buNone/>
            </a:pPr>
            <a:r>
              <a:rPr lang="en-US" kern="0" dirty="0" smtClean="0"/>
              <a:t>Cues</a:t>
            </a:r>
          </a:p>
          <a:p>
            <a:pPr marL="114300" indent="0">
              <a:buFontTx/>
              <a:buNone/>
            </a:pPr>
            <a:r>
              <a:rPr lang="en-US" kern="0" dirty="0" smtClean="0"/>
              <a:t>Why..?</a:t>
            </a:r>
          </a:p>
          <a:p>
            <a:pPr marL="114300" indent="0">
              <a:buFontTx/>
              <a:buNone/>
            </a:pPr>
            <a:r>
              <a:rPr lang="en-US" kern="0" dirty="0" smtClean="0"/>
              <a:t>How can…?</a:t>
            </a:r>
          </a:p>
          <a:p>
            <a:pPr marL="114300" indent="0">
              <a:buFontTx/>
              <a:buNone/>
            </a:pPr>
            <a:r>
              <a:rPr lang="en-US" kern="0" dirty="0" smtClean="0"/>
              <a:t>What is..?</a:t>
            </a:r>
            <a:endParaRPr lang="en-US" kern="0" dirty="0"/>
          </a:p>
        </p:txBody>
      </p:sp>
      <p:sp>
        <p:nvSpPr>
          <p:cNvPr id="12" name="Text Placeholder 5">
            <a:extLst>
              <a:ext uri="{FF2B5EF4-FFF2-40B4-BE49-F238E27FC236}">
                <a16:creationId xmlns:a16="http://schemas.microsoft.com/office/drawing/2014/main" id="{D5EACCC5-5E9F-43E8-8EC3-B395562EF0F4}"/>
              </a:ext>
            </a:extLst>
          </p:cNvPr>
          <p:cNvSpPr txBox="1">
            <a:spLocks/>
          </p:cNvSpPr>
          <p:nvPr/>
        </p:nvSpPr>
        <p:spPr>
          <a:xfrm>
            <a:off x="838201" y="4201758"/>
            <a:ext cx="7414146" cy="2071626"/>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dirty="0"/>
              <a:t>Summary</a:t>
            </a:r>
          </a:p>
        </p:txBody>
      </p:sp>
    </p:spTree>
    <p:extLst>
      <p:ext uri="{BB962C8B-B14F-4D97-AF65-F5344CB8AC3E}">
        <p14:creationId xmlns:p14="http://schemas.microsoft.com/office/powerpoint/2010/main" val="3066182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0"/>
            <a:ext cx="9144000" cy="6856479"/>
          </a:xfrm>
          <a:prstGeom prst="rect">
            <a:avLst/>
          </a:prstGeom>
        </p:spPr>
      </p:pic>
      <p:sp>
        <p:nvSpPr>
          <p:cNvPr id="11" name="TextBox 10"/>
          <p:cNvSpPr txBox="1"/>
          <p:nvPr/>
        </p:nvSpPr>
        <p:spPr>
          <a:xfrm>
            <a:off x="4016743" y="1871499"/>
            <a:ext cx="4861778" cy="707886"/>
          </a:xfrm>
          <a:prstGeom prst="rect">
            <a:avLst/>
          </a:prstGeom>
          <a:noFill/>
        </p:spPr>
        <p:txBody>
          <a:bodyPr wrap="square" rtlCol="0">
            <a:spAutoFit/>
          </a:bodyPr>
          <a:lstStyle/>
          <a:p>
            <a:r>
              <a:rPr lang="en-US" sz="2000" b="1" dirty="0" smtClean="0">
                <a:solidFill>
                  <a:schemeClr val="bg1"/>
                </a:solidFill>
                <a:latin typeface="Arial" panose="020B0604020202020204" pitchFamily="34" charset="0"/>
                <a:cs typeface="Arial" panose="020B0604020202020204" pitchFamily="34" charset="0"/>
              </a:rPr>
              <a:t>Study and Note Taking Habits</a:t>
            </a:r>
          </a:p>
          <a:p>
            <a:r>
              <a:rPr lang="en-US" sz="2000" b="1" dirty="0" smtClean="0">
                <a:solidFill>
                  <a:schemeClr val="bg1"/>
                </a:solidFill>
                <a:latin typeface="Arial" panose="020B0604020202020204" pitchFamily="34" charset="0"/>
                <a:cs typeface="Arial" panose="020B0604020202020204" pitchFamily="34" charset="0"/>
              </a:rPr>
              <a:t>     Where are you now?</a:t>
            </a:r>
            <a:endParaRPr lang="en-US" sz="2000" b="1"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4628538" y="3200190"/>
            <a:ext cx="4438568" cy="707886"/>
          </a:xfrm>
          <a:prstGeom prst="rect">
            <a:avLst/>
          </a:prstGeom>
          <a:noFill/>
        </p:spPr>
        <p:txBody>
          <a:bodyPr wrap="square" rtlCol="0">
            <a:spAutoFit/>
          </a:bodyPr>
          <a:lstStyle/>
          <a:p>
            <a:r>
              <a:rPr lang="en-US" sz="2000" b="1" dirty="0" smtClean="0">
                <a:solidFill>
                  <a:schemeClr val="bg1"/>
                </a:solidFill>
                <a:latin typeface="Arial" panose="020B0604020202020204" pitchFamily="34" charset="0"/>
                <a:cs typeface="Arial" panose="020B0604020202020204" pitchFamily="34" charset="0"/>
              </a:rPr>
              <a:t>Tips and Tricks</a:t>
            </a:r>
          </a:p>
          <a:p>
            <a:r>
              <a:rPr lang="en-US" sz="2000" b="1" dirty="0" smtClean="0">
                <a:solidFill>
                  <a:schemeClr val="bg1"/>
                </a:solidFill>
                <a:latin typeface="Arial" panose="020B0604020202020204" pitchFamily="34" charset="0"/>
                <a:cs typeface="Arial" panose="020B0604020202020204" pitchFamily="34" charset="0"/>
              </a:rPr>
              <a:t>     What are some effective habits?</a:t>
            </a:r>
            <a:endParaRPr lang="en-US" sz="2000" b="1"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4551645" y="4366994"/>
            <a:ext cx="4557690" cy="1015663"/>
          </a:xfrm>
          <a:prstGeom prst="rect">
            <a:avLst/>
          </a:prstGeom>
          <a:noFill/>
        </p:spPr>
        <p:txBody>
          <a:bodyPr wrap="square" rtlCol="0">
            <a:spAutoFit/>
          </a:bodyPr>
          <a:lstStyle/>
          <a:p>
            <a:r>
              <a:rPr lang="en-US" sz="2000" b="1" dirty="0" smtClean="0">
                <a:solidFill>
                  <a:schemeClr val="bg1"/>
                </a:solidFill>
                <a:latin typeface="Arial" panose="020B0604020202020204" pitchFamily="34" charset="0"/>
                <a:cs typeface="Arial" panose="020B0604020202020204" pitchFamily="34" charset="0"/>
              </a:rPr>
              <a:t>Key Takeaways</a:t>
            </a:r>
          </a:p>
          <a:p>
            <a:r>
              <a:rPr lang="en-US" sz="2000" b="1" dirty="0" smtClean="0">
                <a:solidFill>
                  <a:schemeClr val="bg1"/>
                </a:solidFill>
                <a:latin typeface="Arial" panose="020B0604020202020204" pitchFamily="34" charset="0"/>
                <a:cs typeface="Arial" panose="020B0604020202020204" pitchFamily="34" charset="0"/>
              </a:rPr>
              <a:t>     What strategies can I implement </a:t>
            </a:r>
          </a:p>
          <a:p>
            <a:r>
              <a:rPr lang="en-US" sz="2000" b="1" dirty="0" smtClean="0">
                <a:solidFill>
                  <a:schemeClr val="bg1"/>
                </a:solidFill>
                <a:latin typeface="Arial" panose="020B0604020202020204" pitchFamily="34" charset="0"/>
                <a:cs typeface="Arial" panose="020B0604020202020204" pitchFamily="34" charset="0"/>
              </a:rPr>
              <a:t>     in my course?</a:t>
            </a:r>
            <a:endParaRPr lang="en-US" sz="2000" b="1" dirty="0">
              <a:solidFill>
                <a:schemeClr val="bg1"/>
              </a:solidFill>
              <a:latin typeface="Arial" panose="020B0604020202020204" pitchFamily="34" charset="0"/>
              <a:cs typeface="Arial" panose="020B0604020202020204" pitchFamily="34" charset="0"/>
            </a:endParaRPr>
          </a:p>
        </p:txBody>
      </p:sp>
      <p:cxnSp>
        <p:nvCxnSpPr>
          <p:cNvPr id="35" name="Straight Connector 34"/>
          <p:cNvCxnSpPr/>
          <p:nvPr/>
        </p:nvCxnSpPr>
        <p:spPr>
          <a:xfrm>
            <a:off x="4118305" y="2550853"/>
            <a:ext cx="23827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37052" y="3898410"/>
            <a:ext cx="23827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212514" y="5370273"/>
            <a:ext cx="23827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1309" y="4828893"/>
            <a:ext cx="229792" cy="227954"/>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9394" y="2306946"/>
            <a:ext cx="236436" cy="240689"/>
          </a:xfrm>
          <a:prstGeom prst="rect">
            <a:avLst/>
          </a:prstGeom>
        </p:spPr>
      </p:pic>
      <p:sp>
        <p:nvSpPr>
          <p:cNvPr id="16" name="Rectangle 15"/>
          <p:cNvSpPr/>
          <p:nvPr/>
        </p:nvSpPr>
        <p:spPr>
          <a:xfrm>
            <a:off x="0" y="-4650"/>
            <a:ext cx="9144000" cy="760659"/>
          </a:xfrm>
          <a:prstGeom prst="rect">
            <a:avLst/>
          </a:prstGeom>
          <a:blipFill dpi="0" rotWithShape="1">
            <a:blip r:embed="rId6" cstate="print">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Title 1"/>
          <p:cNvSpPr>
            <a:spLocks noGrp="1"/>
          </p:cNvSpPr>
          <p:nvPr>
            <p:ph type="title"/>
          </p:nvPr>
        </p:nvSpPr>
        <p:spPr>
          <a:xfrm>
            <a:off x="1326288" y="16819"/>
            <a:ext cx="7817711" cy="759012"/>
          </a:xfrm>
          <a:effectLst>
            <a:outerShdw blurRad="50800" dist="38100" dir="2700000" algn="tl" rotWithShape="0">
              <a:prstClr val="black">
                <a:alpha val="40000"/>
              </a:prstClr>
            </a:outerShdw>
          </a:effectLst>
        </p:spPr>
        <p:txBody>
          <a:bodyPr>
            <a:noAutofit/>
          </a:bodyPr>
          <a:lstStyle/>
          <a:p>
            <a:r>
              <a:rPr lang="en-US" b="1" dirty="0" smtClean="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rPr>
              <a:t>Outline</a:t>
            </a:r>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9213" y="3578305"/>
            <a:ext cx="262432" cy="258228"/>
          </a:xfrm>
          <a:prstGeom prst="rect">
            <a:avLst/>
          </a:prstGeom>
        </p:spPr>
      </p:pic>
    </p:spTree>
    <p:extLst>
      <p:ext uri="{BB962C8B-B14F-4D97-AF65-F5344CB8AC3E}">
        <p14:creationId xmlns:p14="http://schemas.microsoft.com/office/powerpoint/2010/main" val="6787046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0" y="-4650"/>
            <a:ext cx="9144000" cy="760659"/>
          </a:xfrm>
          <a:prstGeom prst="rect">
            <a:avLst/>
          </a:prstGeom>
          <a:blipFill dpi="0" rotWithShape="1">
            <a:blip r:embed="rId4">
              <a:alphaModFix amt="43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9" name="Title 1"/>
          <p:cNvSpPr txBox="1">
            <a:spLocks/>
          </p:cNvSpPr>
          <p:nvPr/>
        </p:nvSpPr>
        <p:spPr>
          <a:xfrm>
            <a:off x="1326288" y="16819"/>
            <a:ext cx="7817711" cy="759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rPr>
              <a:t>Retrieval vs. Re-Reading</a:t>
            </a:r>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pic>
        <p:nvPicPr>
          <p:cNvPr id="13" name="Picture 2" descr="Image result for reread notes vs retrieval practice">
            <a:extLst>
              <a:ext uri="{FF2B5EF4-FFF2-40B4-BE49-F238E27FC236}">
                <a16:creationId xmlns:a16="http://schemas.microsoft.com/office/drawing/2014/main" id="{9E027A04-001A-4C5E-9298-FB343909A5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905000"/>
            <a:ext cx="7559235" cy="357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7143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4">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928255" y="2585638"/>
            <a:ext cx="7886700" cy="2143919"/>
          </a:xfrm>
        </p:spPr>
        <p:txBody>
          <a:bodyPr>
            <a:normAutofit fontScale="70000" lnSpcReduction="20000"/>
          </a:bodyPr>
          <a:lstStyle/>
          <a:p>
            <a:r>
              <a:rPr lang="en-US" sz="2400" dirty="0" smtClean="0">
                <a:solidFill>
                  <a:schemeClr val="bg1"/>
                </a:solidFill>
                <a:latin typeface="Arial" panose="020B0604020202020204" pitchFamily="34" charset="0"/>
                <a:cs typeface="Arial" panose="020B0604020202020204" pitchFamily="34" charset="0"/>
              </a:rPr>
              <a:t>Chunking</a:t>
            </a:r>
          </a:p>
          <a:p>
            <a:r>
              <a:rPr lang="en-US" sz="2400" dirty="0" smtClean="0">
                <a:solidFill>
                  <a:schemeClr val="bg1"/>
                </a:solidFill>
                <a:latin typeface="Arial" panose="020B0604020202020204" pitchFamily="34" charset="0"/>
                <a:cs typeface="Arial" panose="020B0604020202020204" pitchFamily="34" charset="0"/>
              </a:rPr>
              <a:t>Read, Recite, Review</a:t>
            </a:r>
            <a:endParaRPr lang="en-US" sz="2000" dirty="0">
              <a:solidFill>
                <a:schemeClr val="bg1"/>
              </a:solidFill>
              <a:latin typeface="Arial" panose="020B0604020202020204" pitchFamily="34" charset="0"/>
              <a:cs typeface="Arial" panose="020B0604020202020204" pitchFamily="34" charset="0"/>
            </a:endParaRPr>
          </a:p>
          <a:p>
            <a:r>
              <a:rPr lang="en-US" sz="2400" dirty="0" smtClean="0">
                <a:solidFill>
                  <a:schemeClr val="bg1"/>
                </a:solidFill>
                <a:latin typeface="Arial" panose="020B0604020202020204" pitchFamily="34" charset="0"/>
                <a:cs typeface="Arial" panose="020B0604020202020204" pitchFamily="34" charset="0"/>
              </a:rPr>
              <a:t>Active Reading</a:t>
            </a:r>
          </a:p>
          <a:p>
            <a:r>
              <a:rPr lang="en-US" sz="2400" dirty="0" smtClean="0">
                <a:solidFill>
                  <a:schemeClr val="bg1"/>
                </a:solidFill>
                <a:latin typeface="Arial" panose="020B0604020202020204" pitchFamily="34" charset="0"/>
                <a:cs typeface="Arial" panose="020B0604020202020204" pitchFamily="34" charset="0"/>
              </a:rPr>
              <a:t>Gist      Details</a:t>
            </a:r>
          </a:p>
          <a:p>
            <a:r>
              <a:rPr lang="en-US" sz="2400" dirty="0" smtClean="0">
                <a:solidFill>
                  <a:schemeClr val="bg1"/>
                </a:solidFill>
                <a:latin typeface="Arial" panose="020B0604020202020204" pitchFamily="34" charset="0"/>
                <a:cs typeface="Arial" panose="020B0604020202020204" pitchFamily="34" charset="0"/>
              </a:rPr>
              <a:t>Flash Cards</a:t>
            </a:r>
          </a:p>
          <a:p>
            <a:r>
              <a:rPr lang="en-US" sz="2400" dirty="0" smtClean="0">
                <a:solidFill>
                  <a:schemeClr val="bg1"/>
                </a:solidFill>
                <a:latin typeface="Arial" panose="020B0604020202020204" pitchFamily="34" charset="0"/>
                <a:cs typeface="Arial" panose="020B0604020202020204" pitchFamily="34" charset="0"/>
              </a:rPr>
              <a:t>Concept Maps</a:t>
            </a:r>
          </a:p>
          <a:p>
            <a:r>
              <a:rPr lang="en-US" sz="2400" dirty="0" smtClean="0">
                <a:solidFill>
                  <a:schemeClr val="bg1"/>
                </a:solidFill>
                <a:latin typeface="Arial" panose="020B0604020202020204" pitchFamily="34" charset="0"/>
                <a:cs typeface="Arial" panose="020B0604020202020204" pitchFamily="34" charset="0"/>
              </a:rPr>
              <a:t>Flow Charts</a:t>
            </a:r>
            <a:endParaRPr lang="en-US" sz="2000" dirty="0" smtClean="0">
              <a:solidFill>
                <a:schemeClr val="bg1"/>
              </a:solidFill>
              <a:latin typeface="Arial" panose="020B0604020202020204" pitchFamily="34" charset="0"/>
              <a:cs typeface="Arial" panose="020B0604020202020204" pitchFamily="34" charset="0"/>
            </a:endParaRPr>
          </a:p>
          <a:p>
            <a:pPr lvl="1"/>
            <a:endParaRPr lang="en-US" dirty="0" smtClean="0">
              <a:solidFill>
                <a:schemeClr val="bg1"/>
              </a:solidFill>
              <a:latin typeface="Arial" panose="020B0604020202020204" pitchFamily="34" charset="0"/>
              <a:cs typeface="Arial" panose="020B0604020202020204" pitchFamily="34" charset="0"/>
            </a:endParaRPr>
          </a:p>
          <a:p>
            <a:endParaRPr lang="en-US" dirty="0" smtClean="0">
              <a:solidFill>
                <a:schemeClr val="bg1"/>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1326288" y="16819"/>
            <a:ext cx="7817711" cy="759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rPr>
              <a:t>Study Strategies</a:t>
            </a:r>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cxnSp>
        <p:nvCxnSpPr>
          <p:cNvPr id="15" name="Straight Arrow Connector 14"/>
          <p:cNvCxnSpPr/>
          <p:nvPr/>
        </p:nvCxnSpPr>
        <p:spPr>
          <a:xfrm flipV="1">
            <a:off x="1720734" y="3589744"/>
            <a:ext cx="228600" cy="316"/>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0382" y="1834440"/>
            <a:ext cx="3658843" cy="3658843"/>
          </a:xfrm>
          <a:prstGeom prst="rect">
            <a:avLst/>
          </a:prstGeom>
        </p:spPr>
      </p:pic>
    </p:spTree>
    <p:extLst>
      <p:ext uri="{BB962C8B-B14F-4D97-AF65-F5344CB8AC3E}">
        <p14:creationId xmlns:p14="http://schemas.microsoft.com/office/powerpoint/2010/main" val="2295701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0" y="-4650"/>
            <a:ext cx="9144000" cy="760659"/>
          </a:xfrm>
          <a:prstGeom prst="rect">
            <a:avLst/>
          </a:prstGeom>
          <a:blipFill dpi="0" rotWithShape="1">
            <a:blip r:embed="rId4">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5" name="Title 1"/>
          <p:cNvSpPr txBox="1">
            <a:spLocks/>
          </p:cNvSpPr>
          <p:nvPr/>
        </p:nvSpPr>
        <p:spPr>
          <a:xfrm>
            <a:off x="1326288" y="16819"/>
            <a:ext cx="7817711" cy="759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rPr>
              <a:t>Study Power Hour</a:t>
            </a:r>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grpSp>
        <p:nvGrpSpPr>
          <p:cNvPr id="10" name="Group 36"/>
          <p:cNvGrpSpPr>
            <a:grpSpLocks/>
          </p:cNvGrpSpPr>
          <p:nvPr/>
        </p:nvGrpSpPr>
        <p:grpSpPr bwMode="auto">
          <a:xfrm>
            <a:off x="1905001" y="1219200"/>
            <a:ext cx="5562598" cy="4883150"/>
            <a:chOff x="1741522" y="1027113"/>
            <a:chExt cx="5659067" cy="5568950"/>
          </a:xfrm>
        </p:grpSpPr>
        <p:sp>
          <p:nvSpPr>
            <p:cNvPr id="11" name="Circular Arrow 10"/>
            <p:cNvSpPr>
              <a:spLocks/>
            </p:cNvSpPr>
            <p:nvPr/>
          </p:nvSpPr>
          <p:spPr>
            <a:xfrm>
              <a:off x="2208516" y="1423988"/>
              <a:ext cx="4538278" cy="4873625"/>
            </a:xfrm>
            <a:prstGeom prst="circularArrow">
              <a:avLst>
                <a:gd name="adj1" fmla="val 5544"/>
                <a:gd name="adj2" fmla="val 330680"/>
                <a:gd name="adj3" fmla="val 14521804"/>
                <a:gd name="adj4" fmla="val 16946786"/>
                <a:gd name="adj5" fmla="val 5757"/>
              </a:avLst>
            </a:prstGeom>
            <a:solidFill>
              <a:srgbClr val="FACF30"/>
            </a:solidFill>
            <a:effectLst>
              <a:outerShdw blurRad="50800" dist="63500" dir="5400000" algn="t" rotWithShape="0">
                <a:prstClr val="black">
                  <a:alpha val="60000"/>
                </a:prstClr>
              </a:outerShdw>
            </a:effectLst>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grpSp>
          <p:nvGrpSpPr>
            <p:cNvPr id="12" name="Group 35"/>
            <p:cNvGrpSpPr>
              <a:grpSpLocks/>
            </p:cNvGrpSpPr>
            <p:nvPr/>
          </p:nvGrpSpPr>
          <p:grpSpPr bwMode="auto">
            <a:xfrm>
              <a:off x="1741522" y="1027113"/>
              <a:ext cx="5659067" cy="5568950"/>
              <a:chOff x="1741522" y="1027113"/>
              <a:chExt cx="5659067" cy="5568950"/>
            </a:xfrm>
          </p:grpSpPr>
          <p:sp>
            <p:nvSpPr>
              <p:cNvPr id="13" name="Rectangle 26"/>
              <p:cNvSpPr>
                <a:spLocks noChangeArrowheads="1"/>
              </p:cNvSpPr>
              <p:nvPr/>
            </p:nvSpPr>
            <p:spPr bwMode="auto">
              <a:xfrm>
                <a:off x="2306638" y="1027113"/>
                <a:ext cx="4638675" cy="5568950"/>
              </a:xfrm>
              <a:prstGeom prst="rect">
                <a:avLst/>
              </a:prstGeom>
              <a:noFill/>
              <a:ln w="9525">
                <a:noFill/>
                <a:miter lim="800000"/>
                <a:headEnd/>
                <a:tailEnd/>
              </a:ln>
            </p:spPr>
            <p:txBody>
              <a:bodyPr/>
              <a:lstStyle/>
              <a:p>
                <a:endParaRPr lang="en-US">
                  <a:latin typeface="Calibri" pitchFamily="34" charset="0"/>
                </a:endParaRPr>
              </a:p>
            </p:txBody>
          </p:sp>
          <p:sp>
            <p:nvSpPr>
              <p:cNvPr id="14" name="Freeform 13"/>
              <p:cNvSpPr/>
              <p:nvPr/>
            </p:nvSpPr>
            <p:spPr>
              <a:xfrm>
                <a:off x="5334000" y="2057400"/>
                <a:ext cx="1259155" cy="755457"/>
              </a:xfrm>
              <a:custGeom>
                <a:avLst/>
                <a:gdLst>
                  <a:gd name="connsiteX0" fmla="*/ 0 w 1813096"/>
                  <a:gd name="connsiteY0" fmla="*/ 151094 h 906548"/>
                  <a:gd name="connsiteX1" fmla="*/ 44255 w 1813096"/>
                  <a:gd name="connsiteY1" fmla="*/ 44254 h 906548"/>
                  <a:gd name="connsiteX2" fmla="*/ 151095 w 1813096"/>
                  <a:gd name="connsiteY2" fmla="*/ 0 h 906548"/>
                  <a:gd name="connsiteX3" fmla="*/ 1662002 w 1813096"/>
                  <a:gd name="connsiteY3" fmla="*/ 0 h 906548"/>
                  <a:gd name="connsiteX4" fmla="*/ 1768842 w 1813096"/>
                  <a:gd name="connsiteY4" fmla="*/ 44255 h 906548"/>
                  <a:gd name="connsiteX5" fmla="*/ 1813096 w 1813096"/>
                  <a:gd name="connsiteY5" fmla="*/ 151095 h 906548"/>
                  <a:gd name="connsiteX6" fmla="*/ 1813096 w 1813096"/>
                  <a:gd name="connsiteY6" fmla="*/ 755454 h 906548"/>
                  <a:gd name="connsiteX7" fmla="*/ 1768842 w 1813096"/>
                  <a:gd name="connsiteY7" fmla="*/ 862294 h 906548"/>
                  <a:gd name="connsiteX8" fmla="*/ 1662002 w 1813096"/>
                  <a:gd name="connsiteY8" fmla="*/ 906548 h 906548"/>
                  <a:gd name="connsiteX9" fmla="*/ 151094 w 1813096"/>
                  <a:gd name="connsiteY9" fmla="*/ 906548 h 906548"/>
                  <a:gd name="connsiteX10" fmla="*/ 44254 w 1813096"/>
                  <a:gd name="connsiteY10" fmla="*/ 862293 h 906548"/>
                  <a:gd name="connsiteX11" fmla="*/ 0 w 1813096"/>
                  <a:gd name="connsiteY11" fmla="*/ 755453 h 906548"/>
                  <a:gd name="connsiteX12" fmla="*/ 0 w 1813096"/>
                  <a:gd name="connsiteY12" fmla="*/ 151094 h 9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096" h="906548">
                    <a:moveTo>
                      <a:pt x="0" y="151094"/>
                    </a:moveTo>
                    <a:cubicBezTo>
                      <a:pt x="0" y="111021"/>
                      <a:pt x="15919" y="72590"/>
                      <a:pt x="44255" y="44254"/>
                    </a:cubicBezTo>
                    <a:cubicBezTo>
                      <a:pt x="72591" y="15918"/>
                      <a:pt x="111022" y="0"/>
                      <a:pt x="151095" y="0"/>
                    </a:cubicBezTo>
                    <a:lnTo>
                      <a:pt x="1662002" y="0"/>
                    </a:lnTo>
                    <a:cubicBezTo>
                      <a:pt x="1702075" y="0"/>
                      <a:pt x="1740506" y="15919"/>
                      <a:pt x="1768842" y="44255"/>
                    </a:cubicBezTo>
                    <a:cubicBezTo>
                      <a:pt x="1797178" y="72591"/>
                      <a:pt x="1813096" y="111022"/>
                      <a:pt x="1813096" y="151095"/>
                    </a:cubicBezTo>
                    <a:lnTo>
                      <a:pt x="1813096" y="755454"/>
                    </a:lnTo>
                    <a:cubicBezTo>
                      <a:pt x="1813096" y="795527"/>
                      <a:pt x="1797177" y="833958"/>
                      <a:pt x="1768842" y="862294"/>
                    </a:cubicBezTo>
                    <a:cubicBezTo>
                      <a:pt x="1740506" y="890630"/>
                      <a:pt x="1702075" y="906548"/>
                      <a:pt x="1662002" y="906548"/>
                    </a:cubicBezTo>
                    <a:lnTo>
                      <a:pt x="151094" y="906548"/>
                    </a:lnTo>
                    <a:cubicBezTo>
                      <a:pt x="111021" y="906548"/>
                      <a:pt x="72590" y="890629"/>
                      <a:pt x="44254" y="862293"/>
                    </a:cubicBezTo>
                    <a:cubicBezTo>
                      <a:pt x="15918" y="833957"/>
                      <a:pt x="0" y="795526"/>
                      <a:pt x="0" y="755453"/>
                    </a:cubicBezTo>
                    <a:lnTo>
                      <a:pt x="0" y="151094"/>
                    </a:lnTo>
                    <a:close/>
                  </a:path>
                </a:pathLst>
              </a:custGeom>
              <a:solidFill>
                <a:srgbClr val="0070C0"/>
              </a:solidFill>
              <a:ln>
                <a:solidFill>
                  <a:srgbClr val="3C5540"/>
                </a:solidFill>
              </a:ln>
              <a:effectLst>
                <a:outerShdw blurRad="50800" dist="50800" dir="5400000" algn="ctr" rotWithShape="0">
                  <a:schemeClr val="tx1">
                    <a:alpha val="80000"/>
                  </a:schemeClr>
                </a:outerShdw>
              </a:effectLst>
              <a:scene3d>
                <a:camera prst="obliqueTopLeft"/>
                <a:lightRig rig="threePt" dir="t"/>
              </a:scene3d>
              <a:sp3d prstMaterial="matte">
                <a:bevelT/>
                <a:bevelB/>
              </a:sp3d>
            </p:spPr>
            <p:style>
              <a:lnRef idx="2">
                <a:scrgbClr r="0" g="0" b="0"/>
              </a:lnRef>
              <a:fillRef idx="1">
                <a:scrgbClr r="0" g="0" b="0"/>
              </a:fillRef>
              <a:effectRef idx="0">
                <a:schemeClr val="dk2">
                  <a:hueOff val="0"/>
                  <a:satOff val="0"/>
                  <a:lumOff val="0"/>
                  <a:alphaOff val="0"/>
                </a:schemeClr>
              </a:effectRef>
              <a:fontRef idx="minor">
                <a:schemeClr val="lt1"/>
              </a:fontRef>
            </p:style>
            <p:txBody>
              <a:bodyPr lIns="67283" tIns="67283" rIns="67283" bIns="67283" spcCol="950" anchor="ctr">
                <a:flatTx/>
              </a:bodyPr>
              <a:lstStyle/>
              <a:p>
                <a:pPr algn="ctr" defTabSz="398877">
                  <a:lnSpc>
                    <a:spcPct val="90000"/>
                  </a:lnSpc>
                  <a:spcAft>
                    <a:spcPct val="35000"/>
                  </a:spcAft>
                  <a:defRPr/>
                </a:pPr>
                <a:r>
                  <a:rPr lang="en-US" sz="1300" b="1" dirty="0">
                    <a:solidFill>
                      <a:schemeClr val="bg1"/>
                    </a:solidFill>
                    <a:effectLst>
                      <a:outerShdw blurRad="38100" dist="38100" dir="2700000" algn="tl">
                        <a:schemeClr val="tx1"/>
                      </a:outerShdw>
                    </a:effectLst>
                    <a:latin typeface="+mj-lt"/>
                    <a:cs typeface="Arial" pitchFamily="34" charset="0"/>
                  </a:rPr>
                  <a:t>Set Study Target</a:t>
                </a:r>
              </a:p>
              <a:p>
                <a:pPr algn="ctr" defTabSz="398877">
                  <a:lnSpc>
                    <a:spcPct val="90000"/>
                  </a:lnSpc>
                  <a:spcAft>
                    <a:spcPct val="35000"/>
                  </a:spcAft>
                  <a:defRPr/>
                </a:pPr>
                <a:r>
                  <a:rPr lang="en-US" sz="1300" b="1" dirty="0">
                    <a:solidFill>
                      <a:schemeClr val="bg1"/>
                    </a:solidFill>
                    <a:effectLst>
                      <a:outerShdw blurRad="38100" dist="38100" dir="2700000" algn="tl">
                        <a:schemeClr val="tx1"/>
                      </a:outerShdw>
                    </a:effectLst>
                    <a:latin typeface="+mj-lt"/>
                    <a:cs typeface="Arial" pitchFamily="34" charset="0"/>
                  </a:rPr>
                  <a:t>2-5 min</a:t>
                </a:r>
              </a:p>
            </p:txBody>
          </p:sp>
          <p:sp>
            <p:nvSpPr>
              <p:cNvPr id="15" name="Freeform 14"/>
              <p:cNvSpPr/>
              <p:nvPr/>
            </p:nvSpPr>
            <p:spPr>
              <a:xfrm>
                <a:off x="5857000" y="3733800"/>
                <a:ext cx="1259155" cy="755457"/>
              </a:xfrm>
              <a:custGeom>
                <a:avLst/>
                <a:gdLst>
                  <a:gd name="connsiteX0" fmla="*/ 0 w 1813096"/>
                  <a:gd name="connsiteY0" fmla="*/ 151094 h 906548"/>
                  <a:gd name="connsiteX1" fmla="*/ 44255 w 1813096"/>
                  <a:gd name="connsiteY1" fmla="*/ 44254 h 906548"/>
                  <a:gd name="connsiteX2" fmla="*/ 151095 w 1813096"/>
                  <a:gd name="connsiteY2" fmla="*/ 0 h 906548"/>
                  <a:gd name="connsiteX3" fmla="*/ 1662002 w 1813096"/>
                  <a:gd name="connsiteY3" fmla="*/ 0 h 906548"/>
                  <a:gd name="connsiteX4" fmla="*/ 1768842 w 1813096"/>
                  <a:gd name="connsiteY4" fmla="*/ 44255 h 906548"/>
                  <a:gd name="connsiteX5" fmla="*/ 1813096 w 1813096"/>
                  <a:gd name="connsiteY5" fmla="*/ 151095 h 906548"/>
                  <a:gd name="connsiteX6" fmla="*/ 1813096 w 1813096"/>
                  <a:gd name="connsiteY6" fmla="*/ 755454 h 906548"/>
                  <a:gd name="connsiteX7" fmla="*/ 1768842 w 1813096"/>
                  <a:gd name="connsiteY7" fmla="*/ 862294 h 906548"/>
                  <a:gd name="connsiteX8" fmla="*/ 1662002 w 1813096"/>
                  <a:gd name="connsiteY8" fmla="*/ 906548 h 906548"/>
                  <a:gd name="connsiteX9" fmla="*/ 151094 w 1813096"/>
                  <a:gd name="connsiteY9" fmla="*/ 906548 h 906548"/>
                  <a:gd name="connsiteX10" fmla="*/ 44254 w 1813096"/>
                  <a:gd name="connsiteY10" fmla="*/ 862293 h 906548"/>
                  <a:gd name="connsiteX11" fmla="*/ 0 w 1813096"/>
                  <a:gd name="connsiteY11" fmla="*/ 755453 h 906548"/>
                  <a:gd name="connsiteX12" fmla="*/ 0 w 1813096"/>
                  <a:gd name="connsiteY12" fmla="*/ 151094 h 9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096" h="906548">
                    <a:moveTo>
                      <a:pt x="0" y="151094"/>
                    </a:moveTo>
                    <a:cubicBezTo>
                      <a:pt x="0" y="111021"/>
                      <a:pt x="15919" y="72590"/>
                      <a:pt x="44255" y="44254"/>
                    </a:cubicBezTo>
                    <a:cubicBezTo>
                      <a:pt x="72591" y="15918"/>
                      <a:pt x="111022" y="0"/>
                      <a:pt x="151095" y="0"/>
                    </a:cubicBezTo>
                    <a:lnTo>
                      <a:pt x="1662002" y="0"/>
                    </a:lnTo>
                    <a:cubicBezTo>
                      <a:pt x="1702075" y="0"/>
                      <a:pt x="1740506" y="15919"/>
                      <a:pt x="1768842" y="44255"/>
                    </a:cubicBezTo>
                    <a:cubicBezTo>
                      <a:pt x="1797178" y="72591"/>
                      <a:pt x="1813096" y="111022"/>
                      <a:pt x="1813096" y="151095"/>
                    </a:cubicBezTo>
                    <a:lnTo>
                      <a:pt x="1813096" y="755454"/>
                    </a:lnTo>
                    <a:cubicBezTo>
                      <a:pt x="1813096" y="795527"/>
                      <a:pt x="1797177" y="833958"/>
                      <a:pt x="1768842" y="862294"/>
                    </a:cubicBezTo>
                    <a:cubicBezTo>
                      <a:pt x="1740506" y="890630"/>
                      <a:pt x="1702075" y="906548"/>
                      <a:pt x="1662002" y="906548"/>
                    </a:cubicBezTo>
                    <a:lnTo>
                      <a:pt x="151094" y="906548"/>
                    </a:lnTo>
                    <a:cubicBezTo>
                      <a:pt x="111021" y="906548"/>
                      <a:pt x="72590" y="890629"/>
                      <a:pt x="44254" y="862293"/>
                    </a:cubicBezTo>
                    <a:cubicBezTo>
                      <a:pt x="15918" y="833957"/>
                      <a:pt x="0" y="795526"/>
                      <a:pt x="0" y="755453"/>
                    </a:cubicBezTo>
                    <a:lnTo>
                      <a:pt x="0" y="151094"/>
                    </a:lnTo>
                    <a:close/>
                  </a:path>
                </a:pathLst>
              </a:custGeom>
              <a:solidFill>
                <a:srgbClr val="0070C0"/>
              </a:solidFill>
              <a:ln>
                <a:solidFill>
                  <a:srgbClr val="3C5540"/>
                </a:solidFill>
              </a:ln>
              <a:effectLst>
                <a:outerShdw blurRad="50800" dist="50800" dir="5400000" algn="ctr" rotWithShape="0">
                  <a:schemeClr val="tx1">
                    <a:alpha val="80000"/>
                  </a:schemeClr>
                </a:outerShdw>
              </a:effectLst>
              <a:scene3d>
                <a:camera prst="obliqueTopLeft"/>
                <a:lightRig rig="threePt" dir="t"/>
              </a:scene3d>
              <a:sp3d prstMaterial="matte">
                <a:bevelT/>
                <a:bevelB/>
              </a:sp3d>
            </p:spPr>
            <p:style>
              <a:lnRef idx="2">
                <a:scrgbClr r="0" g="0" b="0"/>
              </a:lnRef>
              <a:fillRef idx="1">
                <a:scrgbClr r="0" g="0" b="0"/>
              </a:fillRef>
              <a:effectRef idx="0">
                <a:schemeClr val="dk2">
                  <a:hueOff val="0"/>
                  <a:satOff val="0"/>
                  <a:lumOff val="0"/>
                  <a:alphaOff val="0"/>
                </a:schemeClr>
              </a:effectRef>
              <a:fontRef idx="minor">
                <a:schemeClr val="lt1"/>
              </a:fontRef>
            </p:style>
            <p:txBody>
              <a:bodyPr lIns="67283" tIns="67283" rIns="67283" bIns="67283" spcCol="950" anchor="ctr">
                <a:flatTx/>
              </a:bodyPr>
              <a:lstStyle/>
              <a:p>
                <a:pPr algn="ctr" defTabSz="398877">
                  <a:lnSpc>
                    <a:spcPct val="90000"/>
                  </a:lnSpc>
                  <a:spcAft>
                    <a:spcPct val="35000"/>
                  </a:spcAft>
                  <a:defRPr/>
                </a:pPr>
                <a:r>
                  <a:rPr lang="en-US" sz="1300" b="1" dirty="0">
                    <a:solidFill>
                      <a:schemeClr val="bg1"/>
                    </a:solidFill>
                    <a:effectLst>
                      <a:outerShdw blurRad="38100" dist="38100" dir="2700000" algn="tl">
                        <a:schemeClr val="tx1"/>
                      </a:outerShdw>
                    </a:effectLst>
                    <a:latin typeface="+mj-lt"/>
                    <a:cs typeface="Arial" pitchFamily="34" charset="0"/>
                  </a:rPr>
                  <a:t>Establish Study Action</a:t>
                </a:r>
              </a:p>
              <a:p>
                <a:pPr algn="ctr" defTabSz="398877">
                  <a:lnSpc>
                    <a:spcPct val="90000"/>
                  </a:lnSpc>
                  <a:spcAft>
                    <a:spcPct val="35000"/>
                  </a:spcAft>
                  <a:defRPr/>
                </a:pPr>
                <a:r>
                  <a:rPr lang="en-US" sz="1300" b="1" dirty="0">
                    <a:solidFill>
                      <a:schemeClr val="bg1"/>
                    </a:solidFill>
                    <a:effectLst>
                      <a:outerShdw blurRad="38100" dist="38100" dir="2700000" algn="tl">
                        <a:schemeClr val="tx1"/>
                      </a:outerShdw>
                    </a:effectLst>
                    <a:latin typeface="+mj-lt"/>
                    <a:cs typeface="Arial" pitchFamily="34" charset="0"/>
                  </a:rPr>
                  <a:t>5 min</a:t>
                </a:r>
              </a:p>
            </p:txBody>
          </p:sp>
          <p:sp>
            <p:nvSpPr>
              <p:cNvPr id="16" name="Freeform 15"/>
              <p:cNvSpPr/>
              <p:nvPr/>
            </p:nvSpPr>
            <p:spPr>
              <a:xfrm>
                <a:off x="3810000" y="5570437"/>
                <a:ext cx="1259155" cy="755457"/>
              </a:xfrm>
              <a:custGeom>
                <a:avLst/>
                <a:gdLst>
                  <a:gd name="connsiteX0" fmla="*/ 0 w 1813096"/>
                  <a:gd name="connsiteY0" fmla="*/ 151094 h 906548"/>
                  <a:gd name="connsiteX1" fmla="*/ 44255 w 1813096"/>
                  <a:gd name="connsiteY1" fmla="*/ 44254 h 906548"/>
                  <a:gd name="connsiteX2" fmla="*/ 151095 w 1813096"/>
                  <a:gd name="connsiteY2" fmla="*/ 0 h 906548"/>
                  <a:gd name="connsiteX3" fmla="*/ 1662002 w 1813096"/>
                  <a:gd name="connsiteY3" fmla="*/ 0 h 906548"/>
                  <a:gd name="connsiteX4" fmla="*/ 1768842 w 1813096"/>
                  <a:gd name="connsiteY4" fmla="*/ 44255 h 906548"/>
                  <a:gd name="connsiteX5" fmla="*/ 1813096 w 1813096"/>
                  <a:gd name="connsiteY5" fmla="*/ 151095 h 906548"/>
                  <a:gd name="connsiteX6" fmla="*/ 1813096 w 1813096"/>
                  <a:gd name="connsiteY6" fmla="*/ 755454 h 906548"/>
                  <a:gd name="connsiteX7" fmla="*/ 1768842 w 1813096"/>
                  <a:gd name="connsiteY7" fmla="*/ 862294 h 906548"/>
                  <a:gd name="connsiteX8" fmla="*/ 1662002 w 1813096"/>
                  <a:gd name="connsiteY8" fmla="*/ 906548 h 906548"/>
                  <a:gd name="connsiteX9" fmla="*/ 151094 w 1813096"/>
                  <a:gd name="connsiteY9" fmla="*/ 906548 h 906548"/>
                  <a:gd name="connsiteX10" fmla="*/ 44254 w 1813096"/>
                  <a:gd name="connsiteY10" fmla="*/ 862293 h 906548"/>
                  <a:gd name="connsiteX11" fmla="*/ 0 w 1813096"/>
                  <a:gd name="connsiteY11" fmla="*/ 755453 h 906548"/>
                  <a:gd name="connsiteX12" fmla="*/ 0 w 1813096"/>
                  <a:gd name="connsiteY12" fmla="*/ 151094 h 9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096" h="906548">
                    <a:moveTo>
                      <a:pt x="0" y="151094"/>
                    </a:moveTo>
                    <a:cubicBezTo>
                      <a:pt x="0" y="111021"/>
                      <a:pt x="15919" y="72590"/>
                      <a:pt x="44255" y="44254"/>
                    </a:cubicBezTo>
                    <a:cubicBezTo>
                      <a:pt x="72591" y="15918"/>
                      <a:pt x="111022" y="0"/>
                      <a:pt x="151095" y="0"/>
                    </a:cubicBezTo>
                    <a:lnTo>
                      <a:pt x="1662002" y="0"/>
                    </a:lnTo>
                    <a:cubicBezTo>
                      <a:pt x="1702075" y="0"/>
                      <a:pt x="1740506" y="15919"/>
                      <a:pt x="1768842" y="44255"/>
                    </a:cubicBezTo>
                    <a:cubicBezTo>
                      <a:pt x="1797178" y="72591"/>
                      <a:pt x="1813096" y="111022"/>
                      <a:pt x="1813096" y="151095"/>
                    </a:cubicBezTo>
                    <a:lnTo>
                      <a:pt x="1813096" y="755454"/>
                    </a:lnTo>
                    <a:cubicBezTo>
                      <a:pt x="1813096" y="795527"/>
                      <a:pt x="1797177" y="833958"/>
                      <a:pt x="1768842" y="862294"/>
                    </a:cubicBezTo>
                    <a:cubicBezTo>
                      <a:pt x="1740506" y="890630"/>
                      <a:pt x="1702075" y="906548"/>
                      <a:pt x="1662002" y="906548"/>
                    </a:cubicBezTo>
                    <a:lnTo>
                      <a:pt x="151094" y="906548"/>
                    </a:lnTo>
                    <a:cubicBezTo>
                      <a:pt x="111021" y="906548"/>
                      <a:pt x="72590" y="890629"/>
                      <a:pt x="44254" y="862293"/>
                    </a:cubicBezTo>
                    <a:cubicBezTo>
                      <a:pt x="15918" y="833957"/>
                      <a:pt x="0" y="795526"/>
                      <a:pt x="0" y="755453"/>
                    </a:cubicBezTo>
                    <a:lnTo>
                      <a:pt x="0" y="151094"/>
                    </a:lnTo>
                    <a:close/>
                  </a:path>
                </a:pathLst>
              </a:custGeom>
              <a:solidFill>
                <a:srgbClr val="0070C0"/>
              </a:solidFill>
              <a:ln>
                <a:solidFill>
                  <a:srgbClr val="3C5540"/>
                </a:solidFill>
              </a:ln>
              <a:effectLst>
                <a:outerShdw blurRad="50800" dist="50800" dir="5400000" algn="ctr" rotWithShape="0">
                  <a:schemeClr val="tx1">
                    <a:alpha val="80000"/>
                  </a:schemeClr>
                </a:outerShdw>
              </a:effectLst>
              <a:scene3d>
                <a:camera prst="obliqueTopLeft"/>
                <a:lightRig rig="threePt" dir="t"/>
              </a:scene3d>
              <a:sp3d prstMaterial="matte">
                <a:bevelT/>
                <a:bevelB/>
              </a:sp3d>
            </p:spPr>
            <p:style>
              <a:lnRef idx="2">
                <a:scrgbClr r="0" g="0" b="0"/>
              </a:lnRef>
              <a:fillRef idx="1">
                <a:scrgbClr r="0" g="0" b="0"/>
              </a:fillRef>
              <a:effectRef idx="0">
                <a:schemeClr val="dk2">
                  <a:hueOff val="0"/>
                  <a:satOff val="0"/>
                  <a:lumOff val="0"/>
                  <a:alphaOff val="0"/>
                </a:schemeClr>
              </a:effectRef>
              <a:fontRef idx="minor">
                <a:schemeClr val="lt1"/>
              </a:fontRef>
            </p:style>
            <p:txBody>
              <a:bodyPr lIns="67283" tIns="67283" rIns="67283" bIns="67283" spcCol="950" anchor="ctr">
                <a:flatTx/>
              </a:bodyPr>
              <a:lstStyle/>
              <a:p>
                <a:pPr algn="ctr" defTabSz="398877">
                  <a:lnSpc>
                    <a:spcPct val="90000"/>
                  </a:lnSpc>
                  <a:spcAft>
                    <a:spcPct val="35000"/>
                  </a:spcAft>
                  <a:defRPr/>
                </a:pPr>
                <a:r>
                  <a:rPr lang="en-US" sz="1300" b="1" dirty="0">
                    <a:solidFill>
                      <a:schemeClr val="bg1"/>
                    </a:solidFill>
                    <a:effectLst>
                      <a:outerShdw blurRad="38100" dist="38100" dir="2700000" algn="tl">
                        <a:schemeClr val="tx1"/>
                      </a:outerShdw>
                    </a:effectLst>
                    <a:latin typeface="+mj-lt"/>
                    <a:cs typeface="Arial" pitchFamily="34" charset="0"/>
                  </a:rPr>
                  <a:t>Study with a Purpose</a:t>
                </a:r>
              </a:p>
              <a:p>
                <a:pPr algn="ctr" defTabSz="398877">
                  <a:lnSpc>
                    <a:spcPct val="90000"/>
                  </a:lnSpc>
                  <a:spcAft>
                    <a:spcPct val="35000"/>
                  </a:spcAft>
                  <a:defRPr/>
                </a:pPr>
                <a:r>
                  <a:rPr lang="en-US" sz="1300" b="1" dirty="0">
                    <a:solidFill>
                      <a:schemeClr val="bg1"/>
                    </a:solidFill>
                    <a:effectLst>
                      <a:outerShdw blurRad="38100" dist="38100" dir="2700000" algn="tl">
                        <a:schemeClr val="tx1"/>
                      </a:outerShdw>
                    </a:effectLst>
                    <a:latin typeface="+mj-lt"/>
                    <a:cs typeface="Arial" pitchFamily="34" charset="0"/>
                  </a:rPr>
                  <a:t>20 min</a:t>
                </a:r>
              </a:p>
            </p:txBody>
          </p:sp>
          <p:sp>
            <p:nvSpPr>
              <p:cNvPr id="17" name="Freeform 16"/>
              <p:cNvSpPr/>
              <p:nvPr/>
            </p:nvSpPr>
            <p:spPr>
              <a:xfrm>
                <a:off x="2103068" y="3999327"/>
                <a:ext cx="1259155" cy="755457"/>
              </a:xfrm>
              <a:custGeom>
                <a:avLst/>
                <a:gdLst>
                  <a:gd name="connsiteX0" fmla="*/ 0 w 1813096"/>
                  <a:gd name="connsiteY0" fmla="*/ 151094 h 906548"/>
                  <a:gd name="connsiteX1" fmla="*/ 44255 w 1813096"/>
                  <a:gd name="connsiteY1" fmla="*/ 44254 h 906548"/>
                  <a:gd name="connsiteX2" fmla="*/ 151095 w 1813096"/>
                  <a:gd name="connsiteY2" fmla="*/ 0 h 906548"/>
                  <a:gd name="connsiteX3" fmla="*/ 1662002 w 1813096"/>
                  <a:gd name="connsiteY3" fmla="*/ 0 h 906548"/>
                  <a:gd name="connsiteX4" fmla="*/ 1768842 w 1813096"/>
                  <a:gd name="connsiteY4" fmla="*/ 44255 h 906548"/>
                  <a:gd name="connsiteX5" fmla="*/ 1813096 w 1813096"/>
                  <a:gd name="connsiteY5" fmla="*/ 151095 h 906548"/>
                  <a:gd name="connsiteX6" fmla="*/ 1813096 w 1813096"/>
                  <a:gd name="connsiteY6" fmla="*/ 755454 h 906548"/>
                  <a:gd name="connsiteX7" fmla="*/ 1768842 w 1813096"/>
                  <a:gd name="connsiteY7" fmla="*/ 862294 h 906548"/>
                  <a:gd name="connsiteX8" fmla="*/ 1662002 w 1813096"/>
                  <a:gd name="connsiteY8" fmla="*/ 906548 h 906548"/>
                  <a:gd name="connsiteX9" fmla="*/ 151094 w 1813096"/>
                  <a:gd name="connsiteY9" fmla="*/ 906548 h 906548"/>
                  <a:gd name="connsiteX10" fmla="*/ 44254 w 1813096"/>
                  <a:gd name="connsiteY10" fmla="*/ 862293 h 906548"/>
                  <a:gd name="connsiteX11" fmla="*/ 0 w 1813096"/>
                  <a:gd name="connsiteY11" fmla="*/ 755453 h 906548"/>
                  <a:gd name="connsiteX12" fmla="*/ 0 w 1813096"/>
                  <a:gd name="connsiteY12" fmla="*/ 151094 h 9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096" h="906548">
                    <a:moveTo>
                      <a:pt x="0" y="151094"/>
                    </a:moveTo>
                    <a:cubicBezTo>
                      <a:pt x="0" y="111021"/>
                      <a:pt x="15919" y="72590"/>
                      <a:pt x="44255" y="44254"/>
                    </a:cubicBezTo>
                    <a:cubicBezTo>
                      <a:pt x="72591" y="15918"/>
                      <a:pt x="111022" y="0"/>
                      <a:pt x="151095" y="0"/>
                    </a:cubicBezTo>
                    <a:lnTo>
                      <a:pt x="1662002" y="0"/>
                    </a:lnTo>
                    <a:cubicBezTo>
                      <a:pt x="1702075" y="0"/>
                      <a:pt x="1740506" y="15919"/>
                      <a:pt x="1768842" y="44255"/>
                    </a:cubicBezTo>
                    <a:cubicBezTo>
                      <a:pt x="1797178" y="72591"/>
                      <a:pt x="1813096" y="111022"/>
                      <a:pt x="1813096" y="151095"/>
                    </a:cubicBezTo>
                    <a:lnTo>
                      <a:pt x="1813096" y="755454"/>
                    </a:lnTo>
                    <a:cubicBezTo>
                      <a:pt x="1813096" y="795527"/>
                      <a:pt x="1797177" y="833958"/>
                      <a:pt x="1768842" y="862294"/>
                    </a:cubicBezTo>
                    <a:cubicBezTo>
                      <a:pt x="1740506" y="890630"/>
                      <a:pt x="1702075" y="906548"/>
                      <a:pt x="1662002" y="906548"/>
                    </a:cubicBezTo>
                    <a:lnTo>
                      <a:pt x="151094" y="906548"/>
                    </a:lnTo>
                    <a:cubicBezTo>
                      <a:pt x="111021" y="906548"/>
                      <a:pt x="72590" y="890629"/>
                      <a:pt x="44254" y="862293"/>
                    </a:cubicBezTo>
                    <a:cubicBezTo>
                      <a:pt x="15918" y="833957"/>
                      <a:pt x="0" y="795526"/>
                      <a:pt x="0" y="755453"/>
                    </a:cubicBezTo>
                    <a:lnTo>
                      <a:pt x="0" y="151094"/>
                    </a:lnTo>
                    <a:close/>
                  </a:path>
                </a:pathLst>
              </a:custGeom>
              <a:solidFill>
                <a:srgbClr val="0070C0"/>
              </a:solidFill>
              <a:ln>
                <a:solidFill>
                  <a:srgbClr val="3C5540"/>
                </a:solidFill>
              </a:ln>
              <a:effectLst>
                <a:outerShdw blurRad="50800" dist="50800" dir="5400000" algn="ctr" rotWithShape="0">
                  <a:schemeClr val="tx1">
                    <a:alpha val="80000"/>
                  </a:schemeClr>
                </a:outerShdw>
              </a:effectLst>
              <a:scene3d>
                <a:camera prst="obliqueTopLeft"/>
                <a:lightRig rig="threePt" dir="t"/>
              </a:scene3d>
              <a:sp3d prstMaterial="matte">
                <a:bevelT/>
                <a:bevelB/>
              </a:sp3d>
            </p:spPr>
            <p:style>
              <a:lnRef idx="2">
                <a:scrgbClr r="0" g="0" b="0"/>
              </a:lnRef>
              <a:fillRef idx="1">
                <a:scrgbClr r="0" g="0" b="0"/>
              </a:fillRef>
              <a:effectRef idx="0">
                <a:schemeClr val="dk2">
                  <a:hueOff val="0"/>
                  <a:satOff val="0"/>
                  <a:lumOff val="0"/>
                  <a:alphaOff val="0"/>
                </a:schemeClr>
              </a:effectRef>
              <a:fontRef idx="minor">
                <a:schemeClr val="lt1"/>
              </a:fontRef>
            </p:style>
            <p:txBody>
              <a:bodyPr lIns="67283" tIns="67283" rIns="67283" bIns="67283" spcCol="950" anchor="ctr">
                <a:flatTx/>
              </a:bodyPr>
              <a:lstStyle/>
              <a:p>
                <a:pPr algn="ctr" defTabSz="398877">
                  <a:lnSpc>
                    <a:spcPct val="90000"/>
                  </a:lnSpc>
                  <a:spcAft>
                    <a:spcPct val="35000"/>
                  </a:spcAft>
                  <a:defRPr/>
                </a:pPr>
                <a:r>
                  <a:rPr lang="en-US" sz="1300" b="1" dirty="0">
                    <a:solidFill>
                      <a:schemeClr val="bg1"/>
                    </a:solidFill>
                    <a:effectLst>
                      <a:outerShdw blurRad="38100" dist="38100" dir="2700000" algn="tl">
                        <a:schemeClr val="tx1"/>
                      </a:outerShdw>
                    </a:effectLst>
                    <a:latin typeface="+mj-lt"/>
                    <a:cs typeface="Arial" pitchFamily="34" charset="0"/>
                  </a:rPr>
                  <a:t>Review</a:t>
                </a:r>
              </a:p>
              <a:p>
                <a:pPr algn="ctr" defTabSz="398877">
                  <a:lnSpc>
                    <a:spcPct val="90000"/>
                  </a:lnSpc>
                  <a:spcAft>
                    <a:spcPct val="35000"/>
                  </a:spcAft>
                  <a:defRPr/>
                </a:pPr>
                <a:r>
                  <a:rPr lang="en-US" sz="1300" b="1" dirty="0">
                    <a:solidFill>
                      <a:schemeClr val="bg1"/>
                    </a:solidFill>
                    <a:effectLst>
                      <a:outerShdw blurRad="38100" dist="38100" dir="2700000" algn="tl">
                        <a:schemeClr val="tx1"/>
                      </a:outerShdw>
                    </a:effectLst>
                    <a:latin typeface="+mj-lt"/>
                    <a:cs typeface="Arial" pitchFamily="34" charset="0"/>
                  </a:rPr>
                  <a:t>15 min</a:t>
                </a:r>
              </a:p>
            </p:txBody>
          </p:sp>
          <p:sp>
            <p:nvSpPr>
              <p:cNvPr id="18" name="Freeform 17"/>
              <p:cNvSpPr/>
              <p:nvPr/>
            </p:nvSpPr>
            <p:spPr>
              <a:xfrm>
                <a:off x="2416020" y="2240932"/>
                <a:ext cx="1259155" cy="755457"/>
              </a:xfrm>
              <a:custGeom>
                <a:avLst/>
                <a:gdLst>
                  <a:gd name="connsiteX0" fmla="*/ 0 w 1813096"/>
                  <a:gd name="connsiteY0" fmla="*/ 151094 h 906548"/>
                  <a:gd name="connsiteX1" fmla="*/ 44255 w 1813096"/>
                  <a:gd name="connsiteY1" fmla="*/ 44254 h 906548"/>
                  <a:gd name="connsiteX2" fmla="*/ 151095 w 1813096"/>
                  <a:gd name="connsiteY2" fmla="*/ 0 h 906548"/>
                  <a:gd name="connsiteX3" fmla="*/ 1662002 w 1813096"/>
                  <a:gd name="connsiteY3" fmla="*/ 0 h 906548"/>
                  <a:gd name="connsiteX4" fmla="*/ 1768842 w 1813096"/>
                  <a:gd name="connsiteY4" fmla="*/ 44255 h 906548"/>
                  <a:gd name="connsiteX5" fmla="*/ 1813096 w 1813096"/>
                  <a:gd name="connsiteY5" fmla="*/ 151095 h 906548"/>
                  <a:gd name="connsiteX6" fmla="*/ 1813096 w 1813096"/>
                  <a:gd name="connsiteY6" fmla="*/ 755454 h 906548"/>
                  <a:gd name="connsiteX7" fmla="*/ 1768842 w 1813096"/>
                  <a:gd name="connsiteY7" fmla="*/ 862294 h 906548"/>
                  <a:gd name="connsiteX8" fmla="*/ 1662002 w 1813096"/>
                  <a:gd name="connsiteY8" fmla="*/ 906548 h 906548"/>
                  <a:gd name="connsiteX9" fmla="*/ 151094 w 1813096"/>
                  <a:gd name="connsiteY9" fmla="*/ 906548 h 906548"/>
                  <a:gd name="connsiteX10" fmla="*/ 44254 w 1813096"/>
                  <a:gd name="connsiteY10" fmla="*/ 862293 h 906548"/>
                  <a:gd name="connsiteX11" fmla="*/ 0 w 1813096"/>
                  <a:gd name="connsiteY11" fmla="*/ 755453 h 906548"/>
                  <a:gd name="connsiteX12" fmla="*/ 0 w 1813096"/>
                  <a:gd name="connsiteY12" fmla="*/ 151094 h 9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096" h="906548">
                    <a:moveTo>
                      <a:pt x="0" y="151094"/>
                    </a:moveTo>
                    <a:cubicBezTo>
                      <a:pt x="0" y="111021"/>
                      <a:pt x="15919" y="72590"/>
                      <a:pt x="44255" y="44254"/>
                    </a:cubicBezTo>
                    <a:cubicBezTo>
                      <a:pt x="72591" y="15918"/>
                      <a:pt x="111022" y="0"/>
                      <a:pt x="151095" y="0"/>
                    </a:cubicBezTo>
                    <a:lnTo>
                      <a:pt x="1662002" y="0"/>
                    </a:lnTo>
                    <a:cubicBezTo>
                      <a:pt x="1702075" y="0"/>
                      <a:pt x="1740506" y="15919"/>
                      <a:pt x="1768842" y="44255"/>
                    </a:cubicBezTo>
                    <a:cubicBezTo>
                      <a:pt x="1797178" y="72591"/>
                      <a:pt x="1813096" y="111022"/>
                      <a:pt x="1813096" y="151095"/>
                    </a:cubicBezTo>
                    <a:lnTo>
                      <a:pt x="1813096" y="755454"/>
                    </a:lnTo>
                    <a:cubicBezTo>
                      <a:pt x="1813096" y="795527"/>
                      <a:pt x="1797177" y="833958"/>
                      <a:pt x="1768842" y="862294"/>
                    </a:cubicBezTo>
                    <a:cubicBezTo>
                      <a:pt x="1740506" y="890630"/>
                      <a:pt x="1702075" y="906548"/>
                      <a:pt x="1662002" y="906548"/>
                    </a:cubicBezTo>
                    <a:lnTo>
                      <a:pt x="151094" y="906548"/>
                    </a:lnTo>
                    <a:cubicBezTo>
                      <a:pt x="111021" y="906548"/>
                      <a:pt x="72590" y="890629"/>
                      <a:pt x="44254" y="862293"/>
                    </a:cubicBezTo>
                    <a:cubicBezTo>
                      <a:pt x="15918" y="833957"/>
                      <a:pt x="0" y="795526"/>
                      <a:pt x="0" y="755453"/>
                    </a:cubicBezTo>
                    <a:lnTo>
                      <a:pt x="0" y="151094"/>
                    </a:lnTo>
                    <a:close/>
                  </a:path>
                </a:pathLst>
              </a:custGeom>
              <a:solidFill>
                <a:srgbClr val="0070C0"/>
              </a:solidFill>
              <a:ln>
                <a:solidFill>
                  <a:srgbClr val="3C5540"/>
                </a:solidFill>
              </a:ln>
              <a:effectLst>
                <a:outerShdw blurRad="50800" dist="50800" dir="5400000" algn="ctr" rotWithShape="0">
                  <a:schemeClr val="tx1">
                    <a:alpha val="80000"/>
                  </a:schemeClr>
                </a:outerShdw>
              </a:effectLst>
              <a:scene3d>
                <a:camera prst="obliqueTopLeft"/>
                <a:lightRig rig="threePt" dir="t"/>
              </a:scene3d>
              <a:sp3d prstMaterial="matte">
                <a:bevelT/>
                <a:bevelB/>
              </a:sp3d>
            </p:spPr>
            <p:style>
              <a:lnRef idx="2">
                <a:scrgbClr r="0" g="0" b="0"/>
              </a:lnRef>
              <a:fillRef idx="1">
                <a:scrgbClr r="0" g="0" b="0"/>
              </a:fillRef>
              <a:effectRef idx="0">
                <a:schemeClr val="dk2">
                  <a:hueOff val="0"/>
                  <a:satOff val="0"/>
                  <a:lumOff val="0"/>
                  <a:alphaOff val="0"/>
                </a:schemeClr>
              </a:effectRef>
              <a:fontRef idx="minor">
                <a:schemeClr val="lt1"/>
              </a:fontRef>
            </p:style>
            <p:txBody>
              <a:bodyPr lIns="67283" tIns="67283" rIns="67283" bIns="67283" spcCol="950" anchor="ctr">
                <a:flatTx/>
              </a:bodyPr>
              <a:lstStyle/>
              <a:p>
                <a:pPr algn="ctr" defTabSz="398877">
                  <a:lnSpc>
                    <a:spcPct val="90000"/>
                  </a:lnSpc>
                  <a:spcAft>
                    <a:spcPct val="35000"/>
                  </a:spcAft>
                  <a:defRPr/>
                </a:pPr>
                <a:r>
                  <a:rPr lang="en-US" sz="1300" b="1" dirty="0">
                    <a:solidFill>
                      <a:schemeClr val="bg1"/>
                    </a:solidFill>
                    <a:effectLst>
                      <a:outerShdw blurRad="38100" dist="38100" dir="2700000" algn="tl">
                        <a:schemeClr val="tx1"/>
                      </a:outerShdw>
                    </a:effectLst>
                    <a:latin typeface="+mj-lt"/>
                    <a:cs typeface="Arial" pitchFamily="34" charset="0"/>
                  </a:rPr>
                  <a:t>Break</a:t>
                </a:r>
              </a:p>
              <a:p>
                <a:pPr algn="ctr" defTabSz="398877">
                  <a:lnSpc>
                    <a:spcPct val="90000"/>
                  </a:lnSpc>
                  <a:spcAft>
                    <a:spcPct val="35000"/>
                  </a:spcAft>
                  <a:defRPr/>
                </a:pPr>
                <a:r>
                  <a:rPr lang="en-US" sz="1300" b="1" dirty="0">
                    <a:solidFill>
                      <a:schemeClr val="bg1"/>
                    </a:solidFill>
                    <a:effectLst>
                      <a:outerShdw blurRad="38100" dist="38100" dir="2700000" algn="tl">
                        <a:schemeClr val="tx1"/>
                      </a:outerShdw>
                    </a:effectLst>
                    <a:latin typeface="+mj-lt"/>
                    <a:cs typeface="Arial" pitchFamily="34" charset="0"/>
                  </a:rPr>
                  <a:t>15 min</a:t>
                </a:r>
              </a:p>
            </p:txBody>
          </p:sp>
          <p:sp>
            <p:nvSpPr>
              <p:cNvPr id="19" name="TextBox 18"/>
              <p:cNvSpPr txBox="1"/>
              <p:nvPr/>
            </p:nvSpPr>
            <p:spPr>
              <a:xfrm>
                <a:off x="6371668" y="2100263"/>
                <a:ext cx="534366" cy="584200"/>
              </a:xfrm>
              <a:prstGeom prst="rect">
                <a:avLst/>
              </a:prstGeom>
              <a:noFill/>
              <a:effectLst>
                <a:outerShdw blurRad="38100" dist="38100" dir="5400000" algn="ctr" rotWithShape="0">
                  <a:schemeClr val="tx1"/>
                </a:outerShdw>
              </a:effectLst>
            </p:spPr>
            <p:txBody>
              <a:bodyPr lIns="91429" tIns="45715" rIns="91429" bIns="45715">
                <a:spAutoFit/>
              </a:bodyPr>
              <a:lstStyle/>
              <a:p>
                <a:pPr algn="ctr">
                  <a:defRPr/>
                </a:pPr>
                <a:r>
                  <a:rPr lang="en-US" sz="3200" dirty="0">
                    <a:solidFill>
                      <a:srgbClr val="D77329"/>
                    </a:solidFill>
                    <a:latin typeface="Arial Black" pitchFamily="34" charset="0"/>
                  </a:rPr>
                  <a:t>1</a:t>
                </a:r>
              </a:p>
            </p:txBody>
          </p:sp>
          <p:sp>
            <p:nvSpPr>
              <p:cNvPr id="20" name="TextBox 19"/>
              <p:cNvSpPr txBox="1"/>
              <p:nvPr/>
            </p:nvSpPr>
            <p:spPr>
              <a:xfrm>
                <a:off x="6867755" y="3776663"/>
                <a:ext cx="532834" cy="585788"/>
              </a:xfrm>
              <a:prstGeom prst="rect">
                <a:avLst/>
              </a:prstGeom>
              <a:noFill/>
              <a:effectLst>
                <a:outerShdw blurRad="38100" dist="38100" dir="5400000" algn="ctr" rotWithShape="0">
                  <a:schemeClr val="tx1"/>
                </a:outerShdw>
              </a:effectLst>
            </p:spPr>
            <p:txBody>
              <a:bodyPr lIns="91429" tIns="45715" rIns="91429" bIns="45715">
                <a:spAutoFit/>
              </a:bodyPr>
              <a:lstStyle/>
              <a:p>
                <a:pPr algn="ctr">
                  <a:defRPr/>
                </a:pPr>
                <a:r>
                  <a:rPr lang="en-US" sz="3200" dirty="0">
                    <a:solidFill>
                      <a:srgbClr val="D77329"/>
                    </a:solidFill>
                    <a:latin typeface="Arial Black" pitchFamily="34" charset="0"/>
                  </a:rPr>
                  <a:t>2</a:t>
                </a:r>
              </a:p>
            </p:txBody>
          </p:sp>
          <p:sp>
            <p:nvSpPr>
              <p:cNvPr id="21" name="TextBox 20"/>
              <p:cNvSpPr txBox="1"/>
              <p:nvPr/>
            </p:nvSpPr>
            <p:spPr>
              <a:xfrm>
                <a:off x="4809912" y="5943600"/>
                <a:ext cx="532834" cy="585788"/>
              </a:xfrm>
              <a:prstGeom prst="rect">
                <a:avLst/>
              </a:prstGeom>
              <a:noFill/>
              <a:effectLst>
                <a:outerShdw blurRad="38100" dist="38100" dir="5400000" algn="ctr" rotWithShape="0">
                  <a:schemeClr val="tx1"/>
                </a:outerShdw>
              </a:effectLst>
            </p:spPr>
            <p:txBody>
              <a:bodyPr lIns="91429" tIns="45715" rIns="91429" bIns="45715">
                <a:spAutoFit/>
              </a:bodyPr>
              <a:lstStyle/>
              <a:p>
                <a:pPr algn="ctr">
                  <a:defRPr/>
                </a:pPr>
                <a:r>
                  <a:rPr lang="en-US" sz="3200" dirty="0">
                    <a:solidFill>
                      <a:srgbClr val="D77329"/>
                    </a:solidFill>
                    <a:latin typeface="Arial Black" pitchFamily="34" charset="0"/>
                  </a:rPr>
                  <a:t>3</a:t>
                </a:r>
              </a:p>
            </p:txBody>
          </p:sp>
          <p:sp>
            <p:nvSpPr>
              <p:cNvPr id="22" name="TextBox 21"/>
              <p:cNvSpPr txBox="1"/>
              <p:nvPr/>
            </p:nvSpPr>
            <p:spPr>
              <a:xfrm>
                <a:off x="1741522" y="4046538"/>
                <a:ext cx="532835" cy="584200"/>
              </a:xfrm>
              <a:prstGeom prst="rect">
                <a:avLst/>
              </a:prstGeom>
              <a:noFill/>
              <a:effectLst>
                <a:outerShdw blurRad="38100" dist="38100" dir="5400000" algn="ctr" rotWithShape="0">
                  <a:schemeClr val="tx1"/>
                </a:outerShdw>
              </a:effectLst>
            </p:spPr>
            <p:txBody>
              <a:bodyPr lIns="91429" tIns="45715" rIns="91429" bIns="45715">
                <a:spAutoFit/>
              </a:bodyPr>
              <a:lstStyle/>
              <a:p>
                <a:pPr algn="ctr">
                  <a:defRPr/>
                </a:pPr>
                <a:r>
                  <a:rPr lang="en-US" sz="3200" dirty="0">
                    <a:solidFill>
                      <a:srgbClr val="D77329"/>
                    </a:solidFill>
                    <a:latin typeface="Arial Black" pitchFamily="34" charset="0"/>
                  </a:rPr>
                  <a:t>4</a:t>
                </a:r>
              </a:p>
            </p:txBody>
          </p:sp>
          <p:sp>
            <p:nvSpPr>
              <p:cNvPr id="23" name="TextBox 22"/>
              <p:cNvSpPr txBox="1"/>
              <p:nvPr/>
            </p:nvSpPr>
            <p:spPr>
              <a:xfrm>
                <a:off x="2089088" y="2200275"/>
                <a:ext cx="534366" cy="585788"/>
              </a:xfrm>
              <a:prstGeom prst="rect">
                <a:avLst/>
              </a:prstGeom>
              <a:noFill/>
              <a:effectLst>
                <a:outerShdw blurRad="38100" dist="38100" dir="5400000" algn="ctr" rotWithShape="0">
                  <a:schemeClr val="tx1"/>
                </a:outerShdw>
              </a:effectLst>
            </p:spPr>
            <p:txBody>
              <a:bodyPr lIns="91429" tIns="45715" rIns="91429" bIns="45715">
                <a:spAutoFit/>
              </a:bodyPr>
              <a:lstStyle/>
              <a:p>
                <a:pPr algn="ctr">
                  <a:defRPr/>
                </a:pPr>
                <a:r>
                  <a:rPr lang="en-US" sz="3200" dirty="0">
                    <a:solidFill>
                      <a:srgbClr val="D77329"/>
                    </a:solidFill>
                    <a:latin typeface="Arial Black" pitchFamily="34" charset="0"/>
                  </a:rPr>
                  <a:t>5</a:t>
                </a:r>
              </a:p>
            </p:txBody>
          </p:sp>
          <p:sp>
            <p:nvSpPr>
              <p:cNvPr id="24" name="Notched Right Arrow 23"/>
              <p:cNvSpPr/>
              <p:nvPr/>
            </p:nvSpPr>
            <p:spPr bwMode="auto">
              <a:xfrm>
                <a:off x="3733525" y="1371600"/>
                <a:ext cx="1600034" cy="990600"/>
              </a:xfrm>
              <a:prstGeom prst="notchedRightArrow">
                <a:avLst/>
              </a:prstGeom>
              <a:solidFill>
                <a:srgbClr val="0070C0"/>
              </a:solidFill>
              <a:ln w="9525" cap="flat" cmpd="sng" algn="ctr">
                <a:solidFill>
                  <a:schemeClr val="tx1"/>
                </a:solidFill>
                <a:prstDash val="solid"/>
                <a:round/>
                <a:headEnd type="none" w="med" len="med"/>
                <a:tailEnd type="none" w="med" len="med"/>
              </a:ln>
              <a:effectLst/>
            </p:spPr>
            <p:txBody>
              <a:bodyPr/>
              <a:lstStyle/>
              <a:p>
                <a:pPr algn="ctr" defTabSz="398877">
                  <a:lnSpc>
                    <a:spcPct val="90000"/>
                  </a:lnSpc>
                  <a:spcAft>
                    <a:spcPct val="35000"/>
                  </a:spcAft>
                  <a:defRPr/>
                </a:pPr>
                <a:r>
                  <a:rPr lang="en-US" sz="1200" b="1" dirty="0">
                    <a:solidFill>
                      <a:schemeClr val="bg1"/>
                    </a:solidFill>
                    <a:effectLst>
                      <a:outerShdw blurRad="38100" dist="38100" dir="2700000" algn="tl">
                        <a:schemeClr val="tx1"/>
                      </a:outerShdw>
                    </a:effectLst>
                    <a:latin typeface="+mj-lt"/>
                    <a:cs typeface="Arial" pitchFamily="34" charset="0"/>
                  </a:rPr>
                  <a:t>Begin Study Period</a:t>
                </a:r>
              </a:p>
            </p:txBody>
          </p:sp>
        </p:grpSp>
      </p:grpSp>
      <p:sp>
        <p:nvSpPr>
          <p:cNvPr id="25" name="Rounded Rectangle 24"/>
          <p:cNvSpPr/>
          <p:nvPr/>
        </p:nvSpPr>
        <p:spPr>
          <a:xfrm>
            <a:off x="3744148" y="805201"/>
            <a:ext cx="1295400" cy="762000"/>
          </a:xfrm>
          <a:prstGeom prst="roundRect">
            <a:avLst/>
          </a:prstGeom>
          <a:solidFill>
            <a:schemeClr val="bg1">
              <a:alpha val="80000"/>
            </a:schemeClr>
          </a:solidFill>
          <a:ln>
            <a:solidFill>
              <a:srgbClr val="41684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tx1"/>
                </a:solidFill>
              </a:rPr>
              <a:t>Where and when will you study?</a:t>
            </a:r>
            <a:endParaRPr lang="en-US" sz="1200" b="1" dirty="0">
              <a:solidFill>
                <a:schemeClr val="tx1"/>
              </a:solidFill>
            </a:endParaRPr>
          </a:p>
        </p:txBody>
      </p:sp>
      <p:sp>
        <p:nvSpPr>
          <p:cNvPr id="26" name="Rounded Rectangle 25"/>
          <p:cNvSpPr/>
          <p:nvPr/>
        </p:nvSpPr>
        <p:spPr>
          <a:xfrm>
            <a:off x="6824949" y="2015093"/>
            <a:ext cx="2046019" cy="762000"/>
          </a:xfrm>
          <a:prstGeom prst="roundRect">
            <a:avLst/>
          </a:prstGeom>
          <a:solidFill>
            <a:schemeClr val="bg1">
              <a:alpha val="80000"/>
            </a:schemeClr>
          </a:solidFill>
          <a:ln>
            <a:solidFill>
              <a:srgbClr val="41684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tx1"/>
                </a:solidFill>
              </a:rPr>
              <a:t>What’s important now?</a:t>
            </a:r>
          </a:p>
          <a:p>
            <a:r>
              <a:rPr lang="en-US" sz="1200" b="1" dirty="0" smtClean="0">
                <a:solidFill>
                  <a:schemeClr val="tx1"/>
                </a:solidFill>
              </a:rPr>
              <a:t>What is your target?</a:t>
            </a:r>
            <a:endParaRPr lang="en-US" sz="1200" b="1" dirty="0">
              <a:solidFill>
                <a:schemeClr val="tx1"/>
              </a:solidFill>
            </a:endParaRPr>
          </a:p>
        </p:txBody>
      </p:sp>
      <p:sp>
        <p:nvSpPr>
          <p:cNvPr id="27" name="Rounded Rectangle 26"/>
          <p:cNvSpPr/>
          <p:nvPr/>
        </p:nvSpPr>
        <p:spPr>
          <a:xfrm>
            <a:off x="7391400" y="3426549"/>
            <a:ext cx="1479568" cy="1905000"/>
          </a:xfrm>
          <a:prstGeom prst="roundRect">
            <a:avLst/>
          </a:prstGeom>
          <a:solidFill>
            <a:schemeClr val="bg1">
              <a:alpha val="80000"/>
            </a:schemeClr>
          </a:solidFill>
          <a:ln>
            <a:solidFill>
              <a:srgbClr val="41684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tx1"/>
                </a:solidFill>
              </a:rPr>
              <a:t>How can you break down your target (study task)? What actions must you take to meet your target?</a:t>
            </a:r>
            <a:endParaRPr lang="en-US" sz="1200" b="1" dirty="0">
              <a:solidFill>
                <a:schemeClr val="tx1"/>
              </a:solidFill>
            </a:endParaRPr>
          </a:p>
        </p:txBody>
      </p:sp>
      <p:sp>
        <p:nvSpPr>
          <p:cNvPr id="28" name="Rounded Rectangle 27"/>
          <p:cNvSpPr/>
          <p:nvPr/>
        </p:nvSpPr>
        <p:spPr>
          <a:xfrm>
            <a:off x="5369737" y="5599344"/>
            <a:ext cx="3505200" cy="806443"/>
          </a:xfrm>
          <a:prstGeom prst="roundRect">
            <a:avLst/>
          </a:prstGeom>
          <a:solidFill>
            <a:schemeClr val="bg1">
              <a:alpha val="80000"/>
            </a:schemeClr>
          </a:solidFill>
          <a:ln>
            <a:solidFill>
              <a:srgbClr val="41684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tx1"/>
                </a:solidFill>
              </a:rPr>
              <a:t>How are you studying with purpose? Is it clear to yourself what you are doing, and why you are doing it?</a:t>
            </a:r>
            <a:endParaRPr lang="en-US" sz="1200" b="1" dirty="0">
              <a:solidFill>
                <a:schemeClr val="tx1"/>
              </a:solidFill>
            </a:endParaRPr>
          </a:p>
        </p:txBody>
      </p:sp>
      <p:sp>
        <p:nvSpPr>
          <p:cNvPr id="29" name="Rounded Rectangle 28"/>
          <p:cNvSpPr/>
          <p:nvPr/>
        </p:nvSpPr>
        <p:spPr>
          <a:xfrm>
            <a:off x="569697" y="4549569"/>
            <a:ext cx="2080725" cy="1122420"/>
          </a:xfrm>
          <a:prstGeom prst="roundRect">
            <a:avLst/>
          </a:prstGeom>
          <a:solidFill>
            <a:schemeClr val="bg1">
              <a:alpha val="80000"/>
            </a:schemeClr>
          </a:solidFill>
          <a:ln>
            <a:solidFill>
              <a:srgbClr val="41684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tx1"/>
                </a:solidFill>
              </a:rPr>
              <a:t>How will you review what you’ve done?  </a:t>
            </a:r>
          </a:p>
          <a:p>
            <a:r>
              <a:rPr lang="en-US" sz="1200" b="1" dirty="0" smtClean="0">
                <a:solidFill>
                  <a:schemeClr val="tx1"/>
                </a:solidFill>
              </a:rPr>
              <a:t>Did you accomplish what you set out to? </a:t>
            </a:r>
          </a:p>
          <a:p>
            <a:r>
              <a:rPr lang="en-US" sz="1200" b="1" dirty="0" smtClean="0">
                <a:solidFill>
                  <a:schemeClr val="tx1"/>
                </a:solidFill>
              </a:rPr>
              <a:t>What comes next?</a:t>
            </a:r>
            <a:endParaRPr lang="en-US" sz="1200" b="1" dirty="0">
              <a:solidFill>
                <a:schemeClr val="tx1"/>
              </a:solidFill>
            </a:endParaRPr>
          </a:p>
        </p:txBody>
      </p:sp>
      <p:sp>
        <p:nvSpPr>
          <p:cNvPr id="30" name="Rounded Rectangle 29"/>
          <p:cNvSpPr/>
          <p:nvPr/>
        </p:nvSpPr>
        <p:spPr>
          <a:xfrm>
            <a:off x="679730" y="1577514"/>
            <a:ext cx="1828800" cy="733880"/>
          </a:xfrm>
          <a:prstGeom prst="roundRect">
            <a:avLst/>
          </a:prstGeom>
          <a:solidFill>
            <a:schemeClr val="bg1">
              <a:alpha val="80000"/>
            </a:schemeClr>
          </a:solidFill>
          <a:ln>
            <a:solidFill>
              <a:srgbClr val="41684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tx1"/>
                </a:solidFill>
              </a:rPr>
              <a:t>How will you recharge to manage your energy levels?</a:t>
            </a:r>
            <a:endParaRPr lang="en-US" sz="1200" b="1" dirty="0">
              <a:solidFill>
                <a:schemeClr val="tx1"/>
              </a:solidFill>
            </a:endParaRPr>
          </a:p>
        </p:txBody>
      </p:sp>
    </p:spTree>
    <p:extLst>
      <p:ext uri="{BB962C8B-B14F-4D97-AF65-F5344CB8AC3E}">
        <p14:creationId xmlns:p14="http://schemas.microsoft.com/office/powerpoint/2010/main" val="3143487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4">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928255" y="2585638"/>
            <a:ext cx="7886700" cy="2143919"/>
          </a:xfrm>
        </p:spPr>
        <p:txBody>
          <a:bodyPr>
            <a:normAutofit/>
          </a:bodyPr>
          <a:lstStyle/>
          <a:p>
            <a:pPr lvl="1"/>
            <a:endParaRPr lang="en-US" dirty="0" smtClean="0">
              <a:solidFill>
                <a:schemeClr val="bg1"/>
              </a:solidFill>
              <a:latin typeface="Arial" panose="020B0604020202020204" pitchFamily="34" charset="0"/>
              <a:cs typeface="Arial" panose="020B0604020202020204" pitchFamily="34" charset="0"/>
            </a:endParaRPr>
          </a:p>
          <a:p>
            <a:endParaRPr lang="en-US" dirty="0" smtClean="0">
              <a:solidFill>
                <a:schemeClr val="bg1"/>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1326288" y="16819"/>
            <a:ext cx="7817711" cy="759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2" name="TextBox 1"/>
          <p:cNvSpPr txBox="1"/>
          <p:nvPr/>
        </p:nvSpPr>
        <p:spPr>
          <a:xfrm>
            <a:off x="3769985" y="3198167"/>
            <a:ext cx="2100255" cy="523220"/>
          </a:xfrm>
          <a:prstGeom prst="rect">
            <a:avLst/>
          </a:prstGeom>
          <a:noFill/>
        </p:spPr>
        <p:txBody>
          <a:bodyPr wrap="none" rtlCol="0">
            <a:spAutoFit/>
          </a:bodyPr>
          <a:lstStyle/>
          <a:p>
            <a:r>
              <a:rPr lang="en-US" sz="2800" b="1" dirty="0" smtClean="0">
                <a:solidFill>
                  <a:schemeClr val="bg1"/>
                </a:solidFill>
                <a:latin typeface="Arial" panose="020B0604020202020204" pitchFamily="34" charset="0"/>
                <a:cs typeface="Arial" panose="020B0604020202020204" pitchFamily="34" charset="0"/>
              </a:rPr>
              <a:t>Summarize</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1438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6">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928255" y="2585638"/>
            <a:ext cx="7886700" cy="2143919"/>
          </a:xfrm>
        </p:spPr>
        <p:txBody>
          <a:bodyPr>
            <a:normAutofit/>
          </a:bodyPr>
          <a:lstStyle/>
          <a:p>
            <a:pPr lvl="1"/>
            <a:endParaRPr lang="en-US" dirty="0" smtClean="0">
              <a:solidFill>
                <a:schemeClr val="bg1"/>
              </a:solidFill>
              <a:latin typeface="Arial" panose="020B0604020202020204" pitchFamily="34" charset="0"/>
              <a:cs typeface="Arial" panose="020B0604020202020204" pitchFamily="34" charset="0"/>
            </a:endParaRPr>
          </a:p>
          <a:p>
            <a:endParaRPr lang="en-US" dirty="0" smtClean="0">
              <a:solidFill>
                <a:schemeClr val="bg1"/>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1326288" y="16819"/>
            <a:ext cx="7817711" cy="759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pic>
        <p:nvPicPr>
          <p:cNvPr id="8" name="NFLVideo">
            <a:hlinkClick r:id="" action="ppaction://media"/>
            <a:extLst>
              <a:ext uri="{FF2B5EF4-FFF2-40B4-BE49-F238E27FC236}">
                <a16:creationId xmlns:a16="http://schemas.microsoft.com/office/drawing/2014/main" id="{5E9513E0-D4C8-4F97-A605-9514A867577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760268"/>
            <a:ext cx="9144000" cy="5143500"/>
          </a:xfrm>
          <a:prstGeom prst="rect">
            <a:avLst/>
          </a:prstGeom>
        </p:spPr>
      </p:pic>
    </p:spTree>
    <p:extLst>
      <p:ext uri="{BB962C8B-B14F-4D97-AF65-F5344CB8AC3E}">
        <p14:creationId xmlns:p14="http://schemas.microsoft.com/office/powerpoint/2010/main" val="202900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9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0" y="-4650"/>
            <a:ext cx="9144000" cy="760659"/>
          </a:xfrm>
          <a:prstGeom prst="rect">
            <a:avLst/>
          </a:prstGeom>
          <a:blipFill dpi="0" rotWithShape="1">
            <a:blip r:embed="rId4">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5" name="Title 1"/>
          <p:cNvSpPr txBox="1">
            <a:spLocks/>
          </p:cNvSpPr>
          <p:nvPr/>
        </p:nvSpPr>
        <p:spPr>
          <a:xfrm>
            <a:off x="1326288" y="16819"/>
            <a:ext cx="7817711" cy="75901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rPr>
              <a:t>Dealing With Distractions</a:t>
            </a:r>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pic>
        <p:nvPicPr>
          <p:cNvPr id="31" name="Picture 2" descr="Image result for maslow's hierarchy of needs">
            <a:extLst>
              <a:ext uri="{FF2B5EF4-FFF2-40B4-BE49-F238E27FC236}">
                <a16:creationId xmlns:a16="http://schemas.microsoft.com/office/drawing/2014/main" id="{B927129E-0D1C-4DED-A53A-BF2E8D05BD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828800"/>
            <a:ext cx="4859151" cy="3617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5105" y="1988409"/>
            <a:ext cx="3667296" cy="2831544"/>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Deal with physiological needs first</a:t>
            </a:r>
          </a:p>
          <a:p>
            <a:pPr marL="285750" indent="-28575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Netflix</a:t>
            </a:r>
          </a:p>
          <a:p>
            <a:pPr marL="285750" indent="-28575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Be a spider</a:t>
            </a:r>
          </a:p>
          <a:p>
            <a:pPr marL="285750" indent="-28575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*Listen to music*</a:t>
            </a:r>
          </a:p>
          <a:p>
            <a:pPr marL="742950" lvl="1" indent="-28575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Avoid loud or lyrics</a:t>
            </a:r>
          </a:p>
          <a:p>
            <a:pPr marL="285750" indent="-28575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Roommates</a:t>
            </a:r>
          </a:p>
          <a:p>
            <a:pPr marL="285750" indent="-28575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Cell phones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236131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0" y="-4650"/>
            <a:ext cx="9144000" cy="760659"/>
          </a:xfrm>
          <a:prstGeom prst="rect">
            <a:avLst/>
          </a:prstGeom>
          <a:blipFill dpi="0" rotWithShape="1">
            <a:blip r:embed="rId4" cstate="print">
              <a:alphaModFix amt="38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5" name="Title 1"/>
          <p:cNvSpPr txBox="1">
            <a:spLocks/>
          </p:cNvSpPr>
          <p:nvPr/>
        </p:nvSpPr>
        <p:spPr>
          <a:xfrm>
            <a:off x="1326288" y="16819"/>
            <a:ext cx="7817711" cy="759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rPr>
              <a:t>SMART Goals</a:t>
            </a:r>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pic>
        <p:nvPicPr>
          <p:cNvPr id="10" name="Picture 9" descr="Image result for outcome , performance, process goals">
            <a:extLst>
              <a:ext uri="{FF2B5EF4-FFF2-40B4-BE49-F238E27FC236}">
                <a16:creationId xmlns:a16="http://schemas.microsoft.com/office/drawing/2014/main" id="{4B5F41A5-CF2D-4485-8215-00FC20F475E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167384"/>
            <a:ext cx="3955047" cy="2581271"/>
          </a:xfrm>
          <a:prstGeom prst="rect">
            <a:avLst/>
          </a:prstGeom>
          <a:noFill/>
          <a:ln>
            <a:noFill/>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023" y="4337013"/>
            <a:ext cx="7288599" cy="2090227"/>
          </a:xfrm>
          <a:prstGeom prst="rect">
            <a:avLst/>
          </a:prstGeom>
        </p:spPr>
      </p:pic>
    </p:spTree>
    <p:extLst>
      <p:ext uri="{BB962C8B-B14F-4D97-AF65-F5344CB8AC3E}">
        <p14:creationId xmlns:p14="http://schemas.microsoft.com/office/powerpoint/2010/main" val="27135348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5" name="TextBox 4"/>
          <p:cNvSpPr txBox="1"/>
          <p:nvPr/>
        </p:nvSpPr>
        <p:spPr>
          <a:xfrm>
            <a:off x="0" y="5345151"/>
            <a:ext cx="9144000" cy="523220"/>
          </a:xfrm>
          <a:prstGeom prst="rect">
            <a:avLst/>
          </a:prstGeom>
          <a:noFill/>
        </p:spPr>
        <p:txBody>
          <a:bodyPr wrap="square" rtlCol="0">
            <a:spAutoFit/>
          </a:bodyPr>
          <a:lstStyle/>
          <a:p>
            <a:pPr algn="ctr"/>
            <a:r>
              <a:rPr lang="en-US" sz="2800" b="1" i="1" dirty="0" smtClean="0">
                <a:solidFill>
                  <a:schemeClr val="bg1"/>
                </a:solidFill>
                <a:latin typeface="Arial" panose="020B0604020202020204" pitchFamily="34" charset="0"/>
                <a:cs typeface="Arial" panose="020B0604020202020204" pitchFamily="34" charset="0"/>
              </a:rPr>
              <a:t>Learning begins and ends outside of the classroom</a:t>
            </a:r>
            <a:endParaRPr lang="en-US" sz="2800" b="1" i="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589872" y="436418"/>
            <a:ext cx="2059153" cy="523220"/>
          </a:xfrm>
          <a:prstGeom prst="rect">
            <a:avLst/>
          </a:prstGeom>
          <a:noFill/>
        </p:spPr>
        <p:txBody>
          <a:bodyPr wrap="none" rtlCol="0">
            <a:spAutoFit/>
          </a:bodyPr>
          <a:lstStyle/>
          <a:p>
            <a:r>
              <a:rPr lang="en-US" sz="2800" b="1" dirty="0" smtClean="0">
                <a:solidFill>
                  <a:schemeClr val="bg1"/>
                </a:solidFill>
                <a:latin typeface="Arial" panose="020B0604020202020204" pitchFamily="34" charset="0"/>
                <a:cs typeface="Arial" panose="020B0604020202020204" pitchFamily="34" charset="0"/>
              </a:rPr>
              <a:t>Takeaways</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357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001" y="3795718"/>
            <a:ext cx="3109074" cy="28695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65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5">
              <a:alphaModFix amt="2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aseline="-25000"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6" name="Title 1"/>
          <p:cNvSpPr>
            <a:spLocks noGrp="1"/>
          </p:cNvSpPr>
          <p:nvPr>
            <p:ph type="title"/>
          </p:nvPr>
        </p:nvSpPr>
        <p:spPr>
          <a:xfrm>
            <a:off x="1326288" y="16819"/>
            <a:ext cx="7817711" cy="759012"/>
          </a:xfrm>
        </p:spPr>
        <p:txBody>
          <a:bodyPr>
            <a:normAutofit/>
          </a:body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7" name="TextBox 6"/>
          <p:cNvSpPr txBox="1"/>
          <p:nvPr/>
        </p:nvSpPr>
        <p:spPr>
          <a:xfrm>
            <a:off x="664159" y="3101184"/>
            <a:ext cx="7821750" cy="954107"/>
          </a:xfrm>
          <a:prstGeom prst="rect">
            <a:avLst/>
          </a:prstGeom>
          <a:noFill/>
        </p:spPr>
        <p:txBody>
          <a:bodyPr wrap="square" rtlCol="0">
            <a:spAutoFit/>
          </a:bodyPr>
          <a:lstStyle/>
          <a:p>
            <a:pPr algn="ctr"/>
            <a:r>
              <a:rPr lang="en-US" sz="2800" b="1" i="1" dirty="0" smtClean="0">
                <a:solidFill>
                  <a:schemeClr val="bg1"/>
                </a:solidFill>
                <a:latin typeface="Arial" panose="020B0604020202020204" pitchFamily="34" charset="0"/>
                <a:cs typeface="Arial" panose="020B0604020202020204" pitchFamily="34" charset="0"/>
              </a:rPr>
              <a:t>I schedule definite times and outline specific goals for my study time</a:t>
            </a:r>
            <a:endParaRPr lang="en-US" sz="28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6930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001" y="3795718"/>
            <a:ext cx="3109074" cy="28695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65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5">
              <a:alphaModFix amt="2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aseline="-25000"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6" name="Title 1"/>
          <p:cNvSpPr>
            <a:spLocks noGrp="1"/>
          </p:cNvSpPr>
          <p:nvPr>
            <p:ph type="title"/>
          </p:nvPr>
        </p:nvSpPr>
        <p:spPr>
          <a:xfrm>
            <a:off x="1326288" y="16819"/>
            <a:ext cx="7817711" cy="759012"/>
          </a:xfrm>
        </p:spPr>
        <p:txBody>
          <a:bodyPr>
            <a:normAutofit/>
          </a:body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7" name="TextBox 6"/>
          <p:cNvSpPr txBox="1"/>
          <p:nvPr/>
        </p:nvSpPr>
        <p:spPr>
          <a:xfrm>
            <a:off x="664159" y="3101184"/>
            <a:ext cx="7821750" cy="954107"/>
          </a:xfrm>
          <a:prstGeom prst="rect">
            <a:avLst/>
          </a:prstGeom>
          <a:noFill/>
        </p:spPr>
        <p:txBody>
          <a:bodyPr wrap="square" rtlCol="0">
            <a:spAutoFit/>
          </a:bodyPr>
          <a:lstStyle/>
          <a:p>
            <a:pPr algn="ctr"/>
            <a:r>
              <a:rPr lang="en-US" sz="2800" b="1" i="1" dirty="0" smtClean="0">
                <a:solidFill>
                  <a:schemeClr val="bg1"/>
                </a:solidFill>
                <a:latin typeface="Arial" panose="020B0604020202020204" pitchFamily="34" charset="0"/>
                <a:cs typeface="Arial" panose="020B0604020202020204" pitchFamily="34" charset="0"/>
              </a:rPr>
              <a:t>I avoid activities which tend to interfere with my planned schedule</a:t>
            </a:r>
            <a:endParaRPr lang="en-US" sz="28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81844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001" y="3795718"/>
            <a:ext cx="3109074" cy="28695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65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5">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aseline="-25000"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6" name="Title 1"/>
          <p:cNvSpPr>
            <a:spLocks noGrp="1"/>
          </p:cNvSpPr>
          <p:nvPr>
            <p:ph type="title"/>
          </p:nvPr>
        </p:nvSpPr>
        <p:spPr>
          <a:xfrm>
            <a:off x="1326288" y="16819"/>
            <a:ext cx="7817711" cy="759012"/>
          </a:xfrm>
        </p:spPr>
        <p:txBody>
          <a:bodyPr>
            <a:normAutofit/>
          </a:body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7" name="TextBox 6"/>
          <p:cNvSpPr txBox="1"/>
          <p:nvPr/>
        </p:nvSpPr>
        <p:spPr>
          <a:xfrm>
            <a:off x="664159" y="3101184"/>
            <a:ext cx="7821750" cy="954107"/>
          </a:xfrm>
          <a:prstGeom prst="rect">
            <a:avLst/>
          </a:prstGeom>
          <a:noFill/>
        </p:spPr>
        <p:txBody>
          <a:bodyPr wrap="square" rtlCol="0">
            <a:spAutoFit/>
          </a:bodyPr>
          <a:lstStyle/>
          <a:p>
            <a:pPr algn="ctr"/>
            <a:r>
              <a:rPr lang="en-US" sz="2800" b="1" i="1" dirty="0" smtClean="0">
                <a:solidFill>
                  <a:schemeClr val="bg1"/>
                </a:solidFill>
                <a:latin typeface="Arial" panose="020B0604020202020204" pitchFamily="34" charset="0"/>
                <a:cs typeface="Arial" panose="020B0604020202020204" pitchFamily="34" charset="0"/>
              </a:rPr>
              <a:t>I study in a place free from auditory and visual distractions</a:t>
            </a:r>
            <a:endParaRPr lang="en-US" sz="28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463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001" y="3795718"/>
            <a:ext cx="3109074" cy="28695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65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5">
              <a:alphaModFix amt="38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aseline="-25000"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6" name="Title 1"/>
          <p:cNvSpPr>
            <a:spLocks noGrp="1"/>
          </p:cNvSpPr>
          <p:nvPr>
            <p:ph type="title"/>
          </p:nvPr>
        </p:nvSpPr>
        <p:spPr>
          <a:xfrm>
            <a:off x="1326288" y="16819"/>
            <a:ext cx="7817711" cy="759012"/>
          </a:xfrm>
        </p:spPr>
        <p:txBody>
          <a:bodyPr>
            <a:normAutofit/>
          </a:body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7" name="TextBox 6"/>
          <p:cNvSpPr txBox="1"/>
          <p:nvPr/>
        </p:nvSpPr>
        <p:spPr>
          <a:xfrm>
            <a:off x="664159" y="3101184"/>
            <a:ext cx="7821750" cy="954107"/>
          </a:xfrm>
          <a:prstGeom prst="rect">
            <a:avLst/>
          </a:prstGeom>
          <a:noFill/>
        </p:spPr>
        <p:txBody>
          <a:bodyPr wrap="square" rtlCol="0">
            <a:spAutoFit/>
          </a:bodyPr>
          <a:lstStyle/>
          <a:p>
            <a:pPr algn="ctr"/>
            <a:r>
              <a:rPr lang="en-US" sz="2800" b="1" i="1" dirty="0" smtClean="0">
                <a:solidFill>
                  <a:schemeClr val="bg1"/>
                </a:solidFill>
                <a:latin typeface="Arial" panose="020B0604020202020204" pitchFamily="34" charset="0"/>
                <a:cs typeface="Arial" panose="020B0604020202020204" pitchFamily="34" charset="0"/>
              </a:rPr>
              <a:t>I find that I can give undivided attention to study for at least 20 minutes</a:t>
            </a:r>
            <a:endParaRPr lang="en-US" sz="28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480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001" y="3795718"/>
            <a:ext cx="3109074" cy="28695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65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5">
              <a:alphaModFix amt="33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aseline="-25000"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6" name="Title 1"/>
          <p:cNvSpPr>
            <a:spLocks noGrp="1"/>
          </p:cNvSpPr>
          <p:nvPr>
            <p:ph type="title"/>
          </p:nvPr>
        </p:nvSpPr>
        <p:spPr>
          <a:xfrm>
            <a:off x="1326288" y="16819"/>
            <a:ext cx="7817711" cy="759012"/>
          </a:xfrm>
        </p:spPr>
        <p:txBody>
          <a:bodyPr>
            <a:normAutofit/>
          </a:body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7" name="TextBox 6"/>
          <p:cNvSpPr txBox="1"/>
          <p:nvPr/>
        </p:nvSpPr>
        <p:spPr>
          <a:xfrm>
            <a:off x="664159" y="3101184"/>
            <a:ext cx="7821750" cy="954107"/>
          </a:xfrm>
          <a:prstGeom prst="rect">
            <a:avLst/>
          </a:prstGeom>
          <a:noFill/>
        </p:spPr>
        <p:txBody>
          <a:bodyPr wrap="square" rtlCol="0">
            <a:spAutoFit/>
          </a:bodyPr>
          <a:lstStyle/>
          <a:p>
            <a:pPr algn="ctr"/>
            <a:r>
              <a:rPr lang="en-US" sz="2800" b="1" i="1" dirty="0" smtClean="0">
                <a:solidFill>
                  <a:schemeClr val="bg1"/>
                </a:solidFill>
                <a:latin typeface="Arial" panose="020B0604020202020204" pitchFamily="34" charset="0"/>
                <a:cs typeface="Arial" panose="020B0604020202020204" pitchFamily="34" charset="0"/>
              </a:rPr>
              <a:t>While I am taking notes I think about how I will use them later</a:t>
            </a:r>
            <a:endParaRPr lang="en-US" sz="28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2451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001" y="3795718"/>
            <a:ext cx="3109074" cy="28695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65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5">
              <a:alphaModFix amt="4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aseline="-25000"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6" name="Title 1"/>
          <p:cNvSpPr>
            <a:spLocks noGrp="1"/>
          </p:cNvSpPr>
          <p:nvPr>
            <p:ph type="title"/>
          </p:nvPr>
        </p:nvSpPr>
        <p:spPr>
          <a:xfrm>
            <a:off x="1326288" y="16819"/>
            <a:ext cx="7817711" cy="759012"/>
          </a:xfrm>
        </p:spPr>
        <p:txBody>
          <a:bodyPr>
            <a:normAutofit/>
          </a:body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7" name="TextBox 6"/>
          <p:cNvSpPr txBox="1"/>
          <p:nvPr/>
        </p:nvSpPr>
        <p:spPr>
          <a:xfrm>
            <a:off x="664159" y="3101184"/>
            <a:ext cx="7821750" cy="523220"/>
          </a:xfrm>
          <a:prstGeom prst="rect">
            <a:avLst/>
          </a:prstGeom>
          <a:noFill/>
        </p:spPr>
        <p:txBody>
          <a:bodyPr wrap="square" rtlCol="0">
            <a:spAutoFit/>
          </a:bodyPr>
          <a:lstStyle/>
          <a:p>
            <a:pPr algn="ctr"/>
            <a:r>
              <a:rPr lang="en-US" sz="2800" b="1" i="1" dirty="0" smtClean="0">
                <a:solidFill>
                  <a:schemeClr val="bg1"/>
                </a:solidFill>
                <a:latin typeface="Arial" panose="020B0604020202020204" pitchFamily="34" charset="0"/>
                <a:cs typeface="Arial" panose="020B0604020202020204" pitchFamily="34" charset="0"/>
              </a:rPr>
              <a:t>I organize my notes in some meaningful way</a:t>
            </a:r>
            <a:endParaRPr lang="en-US" sz="28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2623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001" y="3795718"/>
            <a:ext cx="3109074" cy="28695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650"/>
            <a:ext cx="9144000" cy="6858000"/>
          </a:xfrm>
          <a:prstGeom prst="rect">
            <a:avLst/>
          </a:prstGeom>
        </p:spPr>
      </p:pic>
      <p:sp>
        <p:nvSpPr>
          <p:cNvPr id="13" name="Rectangle 12"/>
          <p:cNvSpPr/>
          <p:nvPr/>
        </p:nvSpPr>
        <p:spPr>
          <a:xfrm>
            <a:off x="0" y="-4650"/>
            <a:ext cx="9144000" cy="760659"/>
          </a:xfrm>
          <a:prstGeom prst="rect">
            <a:avLst/>
          </a:prstGeom>
          <a:blipFill dpi="0" rotWithShape="1">
            <a:blip r:embed="rId5" cstate="print">
              <a:alphaModFix amt="3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aseline="-25000"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04" y="26466"/>
            <a:ext cx="738110" cy="706971"/>
          </a:xfrm>
          <a:prstGeom prst="rect">
            <a:avLst/>
          </a:prstGeom>
          <a:effectLst>
            <a:outerShdw blurRad="50800" dist="38100" dir="2700000" algn="tl" rotWithShape="0">
              <a:prstClr val="black">
                <a:alpha val="40000"/>
              </a:prstClr>
            </a:outerShdw>
          </a:effectLst>
        </p:spPr>
      </p:pic>
      <p:sp>
        <p:nvSpPr>
          <p:cNvPr id="6" name="Title 1"/>
          <p:cNvSpPr>
            <a:spLocks noGrp="1"/>
          </p:cNvSpPr>
          <p:nvPr>
            <p:ph type="title"/>
          </p:nvPr>
        </p:nvSpPr>
        <p:spPr>
          <a:xfrm>
            <a:off x="1326288" y="16819"/>
            <a:ext cx="7817711" cy="759012"/>
          </a:xfrm>
        </p:spPr>
        <p:txBody>
          <a:bodyPr>
            <a:normAutofit/>
          </a:bodyPr>
          <a:lstStyle/>
          <a:p>
            <a:endParaRPr lang="en-US" b="1" dirty="0">
              <a:ln w="3175">
                <a:solidFill>
                  <a:srgbClr val="282F39"/>
                </a:solidFill>
              </a:ln>
              <a:solidFill>
                <a:srgbClr val="FFCE00"/>
              </a:solidFill>
              <a:effectLst>
                <a:outerShdw blurRad="50800" dist="38100" dir="5400000" algn="ctr" rotWithShape="0">
                  <a:srgbClr val="2C353E">
                    <a:alpha val="79000"/>
                  </a:srgbClr>
                </a:outerShdw>
              </a:effectLst>
              <a:latin typeface="Arial Black" panose="020B0A04020102020204" pitchFamily="34" charset="0"/>
            </a:endParaRPr>
          </a:p>
        </p:txBody>
      </p:sp>
      <p:sp>
        <p:nvSpPr>
          <p:cNvPr id="7" name="TextBox 6"/>
          <p:cNvSpPr txBox="1"/>
          <p:nvPr/>
        </p:nvSpPr>
        <p:spPr>
          <a:xfrm>
            <a:off x="664159" y="3101184"/>
            <a:ext cx="7821750" cy="954107"/>
          </a:xfrm>
          <a:prstGeom prst="rect">
            <a:avLst/>
          </a:prstGeom>
          <a:noFill/>
        </p:spPr>
        <p:txBody>
          <a:bodyPr wrap="square" rtlCol="0">
            <a:spAutoFit/>
          </a:bodyPr>
          <a:lstStyle/>
          <a:p>
            <a:pPr algn="ctr"/>
            <a:r>
              <a:rPr lang="en-US" sz="2800" b="1" i="1" dirty="0" smtClean="0">
                <a:solidFill>
                  <a:schemeClr val="bg1"/>
                </a:solidFill>
                <a:latin typeface="Arial" panose="020B0604020202020204" pitchFamily="34" charset="0"/>
                <a:cs typeface="Arial" panose="020B0604020202020204" pitchFamily="34" charset="0"/>
              </a:rPr>
              <a:t>When reading, I mark or underline parts I think are important</a:t>
            </a:r>
            <a:endParaRPr lang="en-US" sz="28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1528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3757</TotalTime>
  <Words>2287</Words>
  <Application>Microsoft Office PowerPoint</Application>
  <PresentationFormat>On-screen Show (4:3)</PresentationFormat>
  <Paragraphs>299</Paragraphs>
  <Slides>27</Slides>
  <Notes>27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 Black</vt:lpstr>
      <vt:lpstr>Calibri</vt:lpstr>
      <vt:lpstr>Calibri Light</vt:lpstr>
      <vt:lpstr>Verdana</vt:lpstr>
      <vt:lpstr>Office Theme</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CHRISTOPHER M CIV USAF AETC 17 TRSS/TSUD</dc:creator>
  <cp:lastModifiedBy>WATHEN, JAMES A III MSgt USAF AETC 17 TRSS/TSFD</cp:lastModifiedBy>
  <cp:revision>208</cp:revision>
  <cp:lastPrinted>2019-10-31T18:56:32Z</cp:lastPrinted>
  <dcterms:created xsi:type="dcterms:W3CDTF">2019-10-21T19:56:38Z</dcterms:created>
  <dcterms:modified xsi:type="dcterms:W3CDTF">2020-02-04T16:34:12Z</dcterms:modified>
</cp:coreProperties>
</file>